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3"/>
  </p:notesMasterIdLst>
  <p:sldIdLst>
    <p:sldId id="278" r:id="rId5"/>
    <p:sldId id="257" r:id="rId6"/>
    <p:sldId id="258" r:id="rId7"/>
    <p:sldId id="259" r:id="rId8"/>
    <p:sldId id="260" r:id="rId9"/>
    <p:sldId id="261" r:id="rId10"/>
    <p:sldId id="262" r:id="rId11"/>
    <p:sldId id="265" r:id="rId12"/>
    <p:sldId id="264" r:id="rId13"/>
    <p:sldId id="266" r:id="rId14"/>
    <p:sldId id="279" r:id="rId15"/>
    <p:sldId id="275" r:id="rId16"/>
    <p:sldId id="276" r:id="rId17"/>
    <p:sldId id="277" r:id="rId18"/>
    <p:sldId id="268" r:id="rId19"/>
    <p:sldId id="269" r:id="rId20"/>
    <p:sldId id="270" r:id="rId21"/>
    <p:sldId id="271" r:id="rId2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932EFF-F9CF-3C71-476C-B305730C0C62}" name="Fabrizio Solia (UY)" initials="FS" userId="S::fabrizio.solia@pwc.com::211ceb50-2fe8-4934-8158-76eac97e0df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6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ECD804-9F6F-4943-9CB0-2C712261B6D4}" v="1374" dt="2026-07-22T16:09:54.011"/>
    <p1510:client id="{C83D3717-567C-4F35-B62C-F4C5EC0F3D76}" v="12" dt="2026-07-21T19:21:41.918"/>
    <p1510:client id="{DB29E160-C68F-4F91-A07F-A671427CE1F2}" v="656" dt="2026-07-22T21:14:47.0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36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3968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38F507-FFAD-4585-99E0-9DC17883AD4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5444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FB979-0F9F-B64A-9A3A-85573089C3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BB7987-465B-151C-300B-E8B062FDBE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FD392D-5F81-BC88-E86D-277B12C903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ED2D38-F9FE-C45E-BE96-ACF06CB92A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7710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72EFF2-A20B-567B-CA6D-CAD8A9CB3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1E74A9-55DD-764B-1947-7FDDE9EFBA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0E8FC1-7A0D-7635-AC27-F2A0453BEC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AFF48B-6CD7-E37A-EFE2-77AD082171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10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6D7607-D1F4-F3D5-F6A1-ADA8066F7D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" b="52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AEF2F32-23D2-85EF-3071-5C6939DCE4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7470" y="1935032"/>
            <a:ext cx="5664555" cy="1828800"/>
          </a:xfrm>
        </p:spPr>
        <p:txBody>
          <a:bodyPr anchor="t" anchorCtr="0"/>
          <a:lstStyle>
            <a:lvl1pPr algn="l">
              <a:lnSpc>
                <a:spcPct val="80000"/>
              </a:lnSpc>
              <a:spcBef>
                <a:spcPts val="1400"/>
              </a:spcBef>
              <a:defRPr sz="4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8AB6ED3-C5F6-877C-DAED-BEF7F304594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8301" y="6080125"/>
            <a:ext cx="4718050" cy="409575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  <a:defRPr sz="1400" b="0"/>
            </a:lvl1pPr>
            <a:lvl2pPr marL="0" indent="0" algn="l">
              <a:lnSpc>
                <a:spcPct val="100000"/>
              </a:lnSpc>
              <a:spcBef>
                <a:spcPts val="100"/>
              </a:spcBef>
              <a:buNone/>
              <a:defRPr sz="1400" b="1">
                <a:latin typeface="+mn-lt"/>
              </a:defRPr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subtitle style</a:t>
            </a: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FB11A3AB-4A69-E082-016E-71E3453713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8299" y="368300"/>
            <a:ext cx="1234800" cy="601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4688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9" orient="horz" pos="216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F8867C-3856-C0D9-DCE0-ADBD5C0B69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36">
            <a:extLst>
              <a:ext uri="{FF2B5EF4-FFF2-40B4-BE49-F238E27FC236}">
                <a16:creationId xmlns:a16="http://schemas.microsoft.com/office/drawing/2014/main" id="{6612C2A9-F108-AD1F-1EE0-BF43A08AAB13}"/>
              </a:ext>
            </a:extLst>
          </p:cNvPr>
          <p:cNvSpPr/>
          <p:nvPr/>
        </p:nvSpPr>
        <p:spPr>
          <a:xfrm>
            <a:off x="748664" y="3151675"/>
            <a:ext cx="10295853" cy="2283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s-UY" sz="2800" noProof="0">
                <a:latin typeface="Georgia"/>
                <a:ea typeface="Georgia" pitchFamily="34" charset="-122"/>
                <a:cs typeface="Georgia" pitchFamily="34" charset="-120"/>
              </a:rPr>
              <a:t>Productividad y desarrollo de</a:t>
            </a:r>
          </a:p>
          <a:p>
            <a:pPr marL="0" indent="0">
              <a:lnSpc>
                <a:spcPct val="102000"/>
              </a:lnSpc>
              <a:buNone/>
            </a:pPr>
            <a:r>
              <a:rPr lang="es-UY" sz="2800" noProof="0">
                <a:latin typeface="Georgia"/>
                <a:ea typeface="Georgia" pitchFamily="34" charset="-122"/>
                <a:cs typeface="Georgia" pitchFamily="34" charset="-120"/>
              </a:rPr>
              <a:t>capacidades para el crecimiento</a:t>
            </a:r>
          </a:p>
          <a:p>
            <a:pPr marL="0" indent="0">
              <a:lnSpc>
                <a:spcPct val="102000"/>
              </a:lnSpc>
              <a:buNone/>
            </a:pPr>
            <a:r>
              <a:rPr lang="es-UY" sz="2800" noProof="0">
                <a:latin typeface="Georgia"/>
                <a:ea typeface="Georgia" pitchFamily="34" charset="-122"/>
                <a:cs typeface="Georgia" pitchFamily="34" charset="-120"/>
              </a:rPr>
              <a:t>sostenido en Uruguay</a:t>
            </a:r>
          </a:p>
        </p:txBody>
      </p:sp>
      <p:sp>
        <p:nvSpPr>
          <p:cNvPr id="6" name="Text 35">
            <a:extLst>
              <a:ext uri="{FF2B5EF4-FFF2-40B4-BE49-F238E27FC236}">
                <a16:creationId xmlns:a16="http://schemas.microsoft.com/office/drawing/2014/main" id="{12864662-63AA-4971-695B-44171BB474F7}"/>
              </a:ext>
            </a:extLst>
          </p:cNvPr>
          <p:cNvSpPr/>
          <p:nvPr/>
        </p:nvSpPr>
        <p:spPr>
          <a:xfrm>
            <a:off x="777240" y="1959730"/>
            <a:ext cx="8686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2800" kern="0" spc="200" noProof="0">
                <a:latin typeface="Georgia" panose="02040502050405020303" pitchFamily="18" charset="0"/>
                <a:ea typeface="Arial" pitchFamily="34" charset="-122"/>
                <a:cs typeface="Arial" pitchFamily="34" charset="-120"/>
              </a:rPr>
              <a:t>Informe Final</a:t>
            </a:r>
          </a:p>
          <a:p>
            <a:pPr marL="0" indent="0">
              <a:buNone/>
            </a:pPr>
            <a:r>
              <a:rPr lang="es-UY" sz="2800" kern="0" spc="200" noProof="0">
                <a:latin typeface="Georgia" panose="02040502050405020303" pitchFamily="18" charset="0"/>
                <a:ea typeface="Arial" pitchFamily="34" charset="-122"/>
                <a:cs typeface="Arial" pitchFamily="34" charset="-120"/>
              </a:rPr>
              <a:t>Área-Desafío 2: Productividad</a:t>
            </a:r>
            <a:endParaRPr lang="es-UY" sz="2800" noProof="0">
              <a:latin typeface="Georgia" panose="02040502050405020303" pitchFamily="18" charset="0"/>
            </a:endParaRPr>
          </a:p>
        </p:txBody>
      </p:sp>
      <p:sp>
        <p:nvSpPr>
          <p:cNvPr id="7" name="Text 38">
            <a:extLst>
              <a:ext uri="{FF2B5EF4-FFF2-40B4-BE49-F238E27FC236}">
                <a16:creationId xmlns:a16="http://schemas.microsoft.com/office/drawing/2014/main" id="{83EE0F9B-9616-5F9D-4AAE-703ED0A67F98}"/>
              </a:ext>
            </a:extLst>
          </p:cNvPr>
          <p:cNvSpPr/>
          <p:nvPr/>
        </p:nvSpPr>
        <p:spPr>
          <a:xfrm>
            <a:off x="777240" y="5305425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600" noProof="0">
                <a:latin typeface="Arial" pitchFamily="34" charset="0"/>
                <a:ea typeface="Arial" pitchFamily="34" charset="-122"/>
                <a:cs typeface="Arial" pitchFamily="34" charset="-120"/>
              </a:rPr>
              <a:t>Un insumo técnico para el diálogo de la Estrategia Nacional de Desarrollo</a:t>
            </a:r>
            <a:endParaRPr lang="es-UY" sz="1600" noProof="0"/>
          </a:p>
        </p:txBody>
      </p:sp>
      <p:sp>
        <p:nvSpPr>
          <p:cNvPr id="10" name="Subtitle 9">
            <a:extLst>
              <a:ext uri="{FF2B5EF4-FFF2-40B4-BE49-F238E27FC236}">
                <a16:creationId xmlns:a16="http://schemas.microsoft.com/office/drawing/2014/main" id="{A0248F15-C3EE-17E3-80D2-9957105635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UY" noProof="0"/>
              <a:t>Julio 2026</a:t>
            </a:r>
          </a:p>
        </p:txBody>
      </p:sp>
    </p:spTree>
    <p:extLst>
      <p:ext uri="{BB962C8B-B14F-4D97-AF65-F5344CB8AC3E}">
        <p14:creationId xmlns:p14="http://schemas.microsoft.com/office/powerpoint/2010/main" val="1865854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52636"/>
            <a:ext cx="1109441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3000" b="1" noProof="0">
                <a:solidFill>
                  <a:srgbClr val="2727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Inteligencia artificial: oportunidad y riesgo de amplificación</a:t>
            </a:r>
            <a:endParaRPr lang="es-UY" sz="3000" noProof="0"/>
          </a:p>
        </p:txBody>
      </p:sp>
      <p:sp>
        <p:nvSpPr>
          <p:cNvPr id="4" name="Text 2"/>
          <p:cNvSpPr/>
          <p:nvPr/>
        </p:nvSpPr>
        <p:spPr>
          <a:xfrm>
            <a:off x="548640" y="1828800"/>
            <a:ext cx="4754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6200" b="1" noProof="0">
                <a:solidFill>
                  <a:srgbClr val="DC6900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8,5% a 10%</a:t>
            </a:r>
            <a:endParaRPr lang="es-UY" sz="62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548640" y="2834640"/>
            <a:ext cx="4846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de aumento del producto proyectado en 30 años por adopción sostenida de IA, con un aporte acumulado a la PTF cercano a 1,5% (FMI, </a:t>
            </a:r>
            <a:r>
              <a:rPr lang="es-UY" sz="1600" noProof="0" err="1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Selected</a:t>
            </a: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 Issues 2025)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387774" y="4745918"/>
            <a:ext cx="4846320" cy="1737360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7" name="Text 5"/>
          <p:cNvSpPr/>
          <p:nvPr/>
        </p:nvSpPr>
        <p:spPr>
          <a:xfrm>
            <a:off x="616374" y="4928798"/>
            <a:ext cx="43891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Uruguay integra el top-3 regional en el ILIA 2025 (CEPAL–CENIA), junto a Chile y Brasil, y el grupo de los 5 mejores del mundo en regulación y ética de IA (FMI).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5882335" y="2331721"/>
            <a:ext cx="5760720" cy="4206240"/>
          </a:xfrm>
          <a:prstGeom prst="rect">
            <a:avLst/>
          </a:prstGeom>
          <a:solidFill>
            <a:schemeClr val="accent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9" name="Text 7"/>
          <p:cNvSpPr/>
          <p:nvPr/>
        </p:nvSpPr>
        <p:spPr>
          <a:xfrm>
            <a:off x="5882335" y="1750092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b="1" kern="0" spc="100" noProof="0"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EL RIESGO DISTRIBUTIVO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6202680" y="2776376"/>
            <a:ext cx="521208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s-UY" sz="1600" b="1" noProof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Desigualdad de riqueza: </a:t>
            </a:r>
            <a:r>
              <a:rPr lang="es-UY" sz="1600" noProof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+5 a 6 puntos de Gini — los empleos complementarios y la propiedad del capital se concentran en hogares de mayores ingresos.
</a:t>
            </a:r>
            <a:r>
              <a:rPr lang="es-UY" sz="1600" b="1" noProof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Adopción incipiente: </a:t>
            </a:r>
            <a:r>
              <a:rPr lang="es-UY" sz="1600" noProof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solo 11,5% de pymes industriales implementó IA, pese a que 73,1% la conoce.
</a:t>
            </a:r>
            <a:r>
              <a:rPr lang="es-UY" sz="1600" b="1" noProof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Territorio: </a:t>
            </a:r>
            <a:r>
              <a:rPr lang="es-UY" sz="1600" noProof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Montevideo concentra los empleos de mayor exposición y complementariedad; sin intervención focalizada, la IA podría profundizar la brecha capital-interior.</a:t>
            </a:r>
            <a:endParaRPr lang="es-UY" sz="1600" noProof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11002975" y="644652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s-UY" sz="1000" noProof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s-UY" sz="1000" noProof="0"/>
          </a:p>
        </p:txBody>
      </p:sp>
      <p:sp>
        <p:nvSpPr>
          <p:cNvPr id="13" name="Shape 26">
            <a:extLst>
              <a:ext uri="{FF2B5EF4-FFF2-40B4-BE49-F238E27FC236}">
                <a16:creationId xmlns:a16="http://schemas.microsoft.com/office/drawing/2014/main" id="{5B3BC93B-8D61-33BF-B312-A14B60FFADE7}"/>
              </a:ext>
            </a:extLst>
          </p:cNvPr>
          <p:cNvSpPr/>
          <p:nvPr/>
        </p:nvSpPr>
        <p:spPr>
          <a:xfrm>
            <a:off x="0" y="1025560"/>
            <a:ext cx="12191695" cy="64008"/>
          </a:xfrm>
          <a:prstGeom prst="rect">
            <a:avLst/>
          </a:prstGeom>
          <a:solidFill>
            <a:srgbClr val="D04A0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14" name="Shape 27">
            <a:extLst>
              <a:ext uri="{FF2B5EF4-FFF2-40B4-BE49-F238E27FC236}">
                <a16:creationId xmlns:a16="http://schemas.microsoft.com/office/drawing/2014/main" id="{D580D531-BA7A-6B31-7B2A-F52AEE3EBB08}"/>
              </a:ext>
            </a:extLst>
          </p:cNvPr>
          <p:cNvSpPr/>
          <p:nvPr/>
        </p:nvSpPr>
        <p:spPr>
          <a:xfrm>
            <a:off x="429767" y="1230675"/>
            <a:ext cx="5244891" cy="475488"/>
          </a:xfrm>
          <a:prstGeom prst="homePlate">
            <a:avLst/>
          </a:prstGeom>
          <a:solidFill>
            <a:schemeClr val="accent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15" name="Text 28">
            <a:extLst>
              <a:ext uri="{FF2B5EF4-FFF2-40B4-BE49-F238E27FC236}">
                <a16:creationId xmlns:a16="http://schemas.microsoft.com/office/drawing/2014/main" id="{AE9AEC3C-9DB2-E139-C0F6-51DB221FBFE3}"/>
              </a:ext>
            </a:extLst>
          </p:cNvPr>
          <p:cNvSpPr/>
          <p:nvPr/>
        </p:nvSpPr>
        <p:spPr>
          <a:xfrm>
            <a:off x="594359" y="1230675"/>
            <a:ext cx="4748605" cy="475488"/>
          </a:xfrm>
          <a:prstGeom prst="rect">
            <a:avLst/>
          </a:prstGeom>
          <a:solidFill>
            <a:schemeClr val="accent2"/>
          </a:solidFill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500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➔  </a:t>
            </a:r>
            <a:r>
              <a:rPr lang="es-UY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 factor de urgencia adicional</a:t>
            </a:r>
            <a:endParaRPr lang="es-UY" noProof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9FF3B1-1E7F-9435-9A07-550E67652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282CA65F-8504-A61C-3F00-DCAFAE863264}"/>
              </a:ext>
            </a:extLst>
          </p:cNvPr>
          <p:cNvSpPr/>
          <p:nvPr/>
        </p:nvSpPr>
        <p:spPr>
          <a:xfrm>
            <a:off x="548640" y="258180"/>
            <a:ext cx="1109441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3000" b="1" noProof="0">
                <a:solidFill>
                  <a:srgbClr val="2727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Tres fronteras, tres lógicas de diferenciación</a:t>
            </a:r>
            <a:endParaRPr lang="es-UY" sz="3000" noProof="0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8DA33805-70C3-5C4A-256B-21C2ECEBE65B}"/>
              </a:ext>
            </a:extLst>
          </p:cNvPr>
          <p:cNvSpPr/>
          <p:nvPr/>
        </p:nvSpPr>
        <p:spPr>
          <a:xfrm>
            <a:off x="7800975" y="3661717"/>
            <a:ext cx="3973269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s-UY" sz="1600" b="1" noProof="0">
                <a:solidFill>
                  <a:srgbClr val="B854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Implicancia: </a:t>
            </a: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una política de productividad difícilmente pueda diseñarse únicamente por tamaño de empresa. La segmentación debe responder a capacidades, formalización y distancia a la frontera — no sólo a escala.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18">
            <a:extLst>
              <a:ext uri="{FF2B5EF4-FFF2-40B4-BE49-F238E27FC236}">
                <a16:creationId xmlns:a16="http://schemas.microsoft.com/office/drawing/2014/main" id="{B035F3DE-6B91-7553-BE12-B7D01691EF66}"/>
              </a:ext>
            </a:extLst>
          </p:cNvPr>
          <p:cNvSpPr/>
          <p:nvPr/>
        </p:nvSpPr>
        <p:spPr>
          <a:xfrm>
            <a:off x="11002975" y="644652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s-UY" sz="1000" noProof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s-UY" sz="1000" noProof="0"/>
          </a:p>
        </p:txBody>
      </p:sp>
      <p:sp>
        <p:nvSpPr>
          <p:cNvPr id="22" name="Shape 27">
            <a:extLst>
              <a:ext uri="{FF2B5EF4-FFF2-40B4-BE49-F238E27FC236}">
                <a16:creationId xmlns:a16="http://schemas.microsoft.com/office/drawing/2014/main" id="{3793CE8C-CD0A-E247-29B4-65E0BCEAE714}"/>
              </a:ext>
            </a:extLst>
          </p:cNvPr>
          <p:cNvSpPr/>
          <p:nvPr/>
        </p:nvSpPr>
        <p:spPr>
          <a:xfrm>
            <a:off x="429767" y="1230675"/>
            <a:ext cx="5744790" cy="475488"/>
          </a:xfrm>
          <a:prstGeom prst="homePlate">
            <a:avLst/>
          </a:prstGeom>
          <a:solidFill>
            <a:schemeClr val="accent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23" name="Text 28">
            <a:extLst>
              <a:ext uri="{FF2B5EF4-FFF2-40B4-BE49-F238E27FC236}">
                <a16:creationId xmlns:a16="http://schemas.microsoft.com/office/drawing/2014/main" id="{8C508A40-2CBC-C7B1-DCBC-5281DD3FAA44}"/>
              </a:ext>
            </a:extLst>
          </p:cNvPr>
          <p:cNvSpPr/>
          <p:nvPr/>
        </p:nvSpPr>
        <p:spPr>
          <a:xfrm>
            <a:off x="594359" y="1230675"/>
            <a:ext cx="5155992" cy="475488"/>
          </a:xfrm>
          <a:prstGeom prst="rect">
            <a:avLst/>
          </a:prstGeom>
          <a:solidFill>
            <a:schemeClr val="accent2"/>
          </a:solidFill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500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➔  </a:t>
            </a:r>
            <a:r>
              <a:rPr lang="es-UY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Lectura diferenciada del tejido productivo</a:t>
            </a:r>
            <a:endParaRPr lang="es-UY" noProof="0"/>
          </a:p>
        </p:txBody>
      </p:sp>
      <p:sp>
        <p:nvSpPr>
          <p:cNvPr id="24" name="Shape 26">
            <a:extLst>
              <a:ext uri="{FF2B5EF4-FFF2-40B4-BE49-F238E27FC236}">
                <a16:creationId xmlns:a16="http://schemas.microsoft.com/office/drawing/2014/main" id="{B4320A9E-0A38-D844-6968-4AD2017A1AE2}"/>
              </a:ext>
            </a:extLst>
          </p:cNvPr>
          <p:cNvSpPr/>
          <p:nvPr/>
        </p:nvSpPr>
        <p:spPr>
          <a:xfrm>
            <a:off x="0" y="1025560"/>
            <a:ext cx="12191695" cy="64008"/>
          </a:xfrm>
          <a:prstGeom prst="rect">
            <a:avLst/>
          </a:prstGeom>
          <a:solidFill>
            <a:srgbClr val="D04A02"/>
          </a:solidFill>
          <a:ln/>
        </p:spPr>
        <p:txBody>
          <a:bodyPr/>
          <a:lstStyle/>
          <a:p>
            <a:endParaRPr lang="es-UY" noProof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139DEDF-BC1B-34CA-6996-B89AE856B571}"/>
              </a:ext>
            </a:extLst>
          </p:cNvPr>
          <p:cNvGrpSpPr/>
          <p:nvPr/>
        </p:nvGrpSpPr>
        <p:grpSpPr>
          <a:xfrm>
            <a:off x="-87855" y="1957169"/>
            <a:ext cx="7192945" cy="6110248"/>
            <a:chOff x="-607808" y="1724087"/>
            <a:chExt cx="7192945" cy="6110248"/>
          </a:xfrm>
        </p:grpSpPr>
        <p:sp>
          <p:nvSpPr>
            <p:cNvPr id="3" name="Arc 2">
              <a:extLst>
                <a:ext uri="{FF2B5EF4-FFF2-40B4-BE49-F238E27FC236}">
                  <a16:creationId xmlns:a16="http://schemas.microsoft.com/office/drawing/2014/main" id="{13864DDF-A650-26CE-BDD7-99E8929508E3}"/>
                </a:ext>
              </a:extLst>
            </p:cNvPr>
            <p:cNvSpPr/>
            <p:nvPr/>
          </p:nvSpPr>
          <p:spPr>
            <a:xfrm>
              <a:off x="-607808" y="3970547"/>
              <a:ext cx="3164541" cy="3863788"/>
            </a:xfrm>
            <a:prstGeom prst="arc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rc 20">
              <a:extLst>
                <a:ext uri="{FF2B5EF4-FFF2-40B4-BE49-F238E27FC236}">
                  <a16:creationId xmlns:a16="http://schemas.microsoft.com/office/drawing/2014/main" id="{084BC009-8E98-992A-1097-4450E6B2C92E}"/>
                </a:ext>
              </a:extLst>
            </p:cNvPr>
            <p:cNvSpPr/>
            <p:nvPr/>
          </p:nvSpPr>
          <p:spPr>
            <a:xfrm>
              <a:off x="1304420" y="2836426"/>
              <a:ext cx="3164541" cy="3863788"/>
            </a:xfrm>
            <a:prstGeom prst="arc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Arc 24">
              <a:extLst>
                <a:ext uri="{FF2B5EF4-FFF2-40B4-BE49-F238E27FC236}">
                  <a16:creationId xmlns:a16="http://schemas.microsoft.com/office/drawing/2014/main" id="{5A6F5A87-CB5D-0597-FF44-15663C03EFA0}"/>
                </a:ext>
              </a:extLst>
            </p:cNvPr>
            <p:cNvSpPr/>
            <p:nvPr/>
          </p:nvSpPr>
          <p:spPr>
            <a:xfrm>
              <a:off x="3420596" y="1724087"/>
              <a:ext cx="3164541" cy="3863788"/>
            </a:xfrm>
            <a:prstGeom prst="arc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Shape 3">
            <a:extLst>
              <a:ext uri="{FF2B5EF4-FFF2-40B4-BE49-F238E27FC236}">
                <a16:creationId xmlns:a16="http://schemas.microsoft.com/office/drawing/2014/main" id="{D73FC556-BA58-F184-31E0-A3DEE1043B82}"/>
              </a:ext>
            </a:extLst>
          </p:cNvPr>
          <p:cNvSpPr/>
          <p:nvPr/>
        </p:nvSpPr>
        <p:spPr>
          <a:xfrm>
            <a:off x="3552824" y="2073709"/>
            <a:ext cx="594360" cy="594360"/>
          </a:xfrm>
          <a:prstGeom prst="ellipse">
            <a:avLst/>
          </a:prstGeom>
          <a:solidFill>
            <a:srgbClr val="FFF4E6"/>
          </a:solidFill>
          <a:ln w="19050">
            <a:solidFill>
              <a:srgbClr val="DC6900"/>
            </a:solidFill>
            <a:prstDash val="solid"/>
          </a:ln>
        </p:spPr>
        <p:txBody>
          <a:bodyPr/>
          <a:lstStyle/>
          <a:p>
            <a:endParaRPr lang="es-UY" noProof="0"/>
          </a:p>
        </p:txBody>
      </p:sp>
      <p:sp>
        <p:nvSpPr>
          <p:cNvPr id="29" name="Text 4">
            <a:extLst>
              <a:ext uri="{FF2B5EF4-FFF2-40B4-BE49-F238E27FC236}">
                <a16:creationId xmlns:a16="http://schemas.microsoft.com/office/drawing/2014/main" id="{555A1746-B19B-8A05-9375-B0A72D4CDF60}"/>
              </a:ext>
            </a:extLst>
          </p:cNvPr>
          <p:cNvSpPr/>
          <p:nvPr/>
        </p:nvSpPr>
        <p:spPr>
          <a:xfrm>
            <a:off x="3542515" y="2062593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UY" sz="2000" b="1" noProof="0">
                <a:solidFill>
                  <a:srgbClr val="DC69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s-UY" sz="2000" noProof="0"/>
          </a:p>
        </p:txBody>
      </p:sp>
      <p:sp>
        <p:nvSpPr>
          <p:cNvPr id="30" name="Text 5">
            <a:extLst>
              <a:ext uri="{FF2B5EF4-FFF2-40B4-BE49-F238E27FC236}">
                <a16:creationId xmlns:a16="http://schemas.microsoft.com/office/drawing/2014/main" id="{545FC370-945B-EFDD-2801-86AD8CF3170A}"/>
              </a:ext>
            </a:extLst>
          </p:cNvPr>
          <p:cNvSpPr/>
          <p:nvPr/>
        </p:nvSpPr>
        <p:spPr>
          <a:xfrm>
            <a:off x="4268880" y="2005129"/>
            <a:ext cx="1552687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s-UY" sz="2000" b="1" noProof="0">
                <a:solidFill>
                  <a:srgbClr val="272727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Frontera de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5000"/>
              </a:lnSpc>
              <a:buNone/>
            </a:pPr>
            <a:r>
              <a:rPr lang="es-UY" sz="2000" b="1" noProof="0">
                <a:solidFill>
                  <a:srgbClr val="272727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innovación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 6">
            <a:extLst>
              <a:ext uri="{FF2B5EF4-FFF2-40B4-BE49-F238E27FC236}">
                <a16:creationId xmlns:a16="http://schemas.microsoft.com/office/drawing/2014/main" id="{C37748AB-562F-E517-52F7-08AF3B5D09A1}"/>
              </a:ext>
            </a:extLst>
          </p:cNvPr>
          <p:cNvSpPr/>
          <p:nvPr/>
        </p:nvSpPr>
        <p:spPr>
          <a:xfrm>
            <a:off x="5099685" y="3549852"/>
            <a:ext cx="1674383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Integración plena a la frontera internacional, escalamiento y consolidación de capacidades avanzadas.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Shape 8">
            <a:extLst>
              <a:ext uri="{FF2B5EF4-FFF2-40B4-BE49-F238E27FC236}">
                <a16:creationId xmlns:a16="http://schemas.microsoft.com/office/drawing/2014/main" id="{8CC074BF-AC08-0988-574E-0A602FF9F113}"/>
              </a:ext>
            </a:extLst>
          </p:cNvPr>
          <p:cNvSpPr/>
          <p:nvPr/>
        </p:nvSpPr>
        <p:spPr>
          <a:xfrm>
            <a:off x="1416199" y="3322313"/>
            <a:ext cx="594360" cy="594360"/>
          </a:xfrm>
          <a:prstGeom prst="ellipse">
            <a:avLst/>
          </a:prstGeom>
          <a:solidFill>
            <a:srgbClr val="FFF4E6"/>
          </a:solidFill>
          <a:ln w="19050">
            <a:solidFill>
              <a:srgbClr val="DC6900"/>
            </a:solidFill>
            <a:prstDash val="solid"/>
          </a:ln>
        </p:spPr>
        <p:txBody>
          <a:bodyPr/>
          <a:lstStyle/>
          <a:p>
            <a:endParaRPr lang="es-UY" noProof="0"/>
          </a:p>
        </p:txBody>
      </p:sp>
      <p:sp>
        <p:nvSpPr>
          <p:cNvPr id="33" name="Text 9">
            <a:extLst>
              <a:ext uri="{FF2B5EF4-FFF2-40B4-BE49-F238E27FC236}">
                <a16:creationId xmlns:a16="http://schemas.microsoft.com/office/drawing/2014/main" id="{206D6E6B-DC73-3023-541A-3DE6AA06FD7A}"/>
              </a:ext>
            </a:extLst>
          </p:cNvPr>
          <p:cNvSpPr/>
          <p:nvPr/>
        </p:nvSpPr>
        <p:spPr>
          <a:xfrm>
            <a:off x="1416199" y="3322313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UY" sz="2000" b="1" noProof="0">
                <a:solidFill>
                  <a:srgbClr val="DC69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s-UY" sz="2000" noProof="0"/>
          </a:p>
        </p:txBody>
      </p:sp>
      <p:sp>
        <p:nvSpPr>
          <p:cNvPr id="34" name="Text 10">
            <a:extLst>
              <a:ext uri="{FF2B5EF4-FFF2-40B4-BE49-F238E27FC236}">
                <a16:creationId xmlns:a16="http://schemas.microsoft.com/office/drawing/2014/main" id="{24334E21-3890-7621-1506-9A8C444BFEF0}"/>
              </a:ext>
            </a:extLst>
          </p:cNvPr>
          <p:cNvSpPr/>
          <p:nvPr/>
        </p:nvSpPr>
        <p:spPr>
          <a:xfrm>
            <a:off x="2183914" y="3219304"/>
            <a:ext cx="1674383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s-UY" sz="2000" b="1" noProof="0">
                <a:solidFill>
                  <a:srgbClr val="272727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Frontera de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5000"/>
              </a:lnSpc>
              <a:buNone/>
            </a:pPr>
            <a:r>
              <a:rPr lang="es-UY" sz="2000" b="1" noProof="0">
                <a:solidFill>
                  <a:srgbClr val="272727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eficiencia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11">
            <a:extLst>
              <a:ext uri="{FF2B5EF4-FFF2-40B4-BE49-F238E27FC236}">
                <a16:creationId xmlns:a16="http://schemas.microsoft.com/office/drawing/2014/main" id="{B06ADB93-9DB8-C062-2BD0-C8D391AA7979}"/>
              </a:ext>
            </a:extLst>
          </p:cNvPr>
          <p:cNvSpPr/>
          <p:nvPr/>
        </p:nvSpPr>
        <p:spPr>
          <a:xfrm>
            <a:off x="3076686" y="4288614"/>
            <a:ext cx="1801458" cy="8472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Brechas de gestión, adopción tecnológica y escala. Instrumentos de difusión, modernización y mejora organizacional.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Shape 13">
            <a:extLst>
              <a:ext uri="{FF2B5EF4-FFF2-40B4-BE49-F238E27FC236}">
                <a16:creationId xmlns:a16="http://schemas.microsoft.com/office/drawing/2014/main" id="{7DBF220F-08C5-36CF-A9A4-20DD8385675C}"/>
              </a:ext>
            </a:extLst>
          </p:cNvPr>
          <p:cNvSpPr/>
          <p:nvPr/>
        </p:nvSpPr>
        <p:spPr>
          <a:xfrm>
            <a:off x="183185" y="4625694"/>
            <a:ext cx="594360" cy="594360"/>
          </a:xfrm>
          <a:prstGeom prst="ellipse">
            <a:avLst/>
          </a:prstGeom>
          <a:solidFill>
            <a:srgbClr val="FFF4E6"/>
          </a:solidFill>
          <a:ln w="19050">
            <a:solidFill>
              <a:srgbClr val="DC6900"/>
            </a:solidFill>
            <a:prstDash val="solid"/>
          </a:ln>
        </p:spPr>
        <p:txBody>
          <a:bodyPr/>
          <a:lstStyle/>
          <a:p>
            <a:endParaRPr lang="es-UY" noProof="0"/>
          </a:p>
        </p:txBody>
      </p:sp>
      <p:sp>
        <p:nvSpPr>
          <p:cNvPr id="37" name="Text 14">
            <a:extLst>
              <a:ext uri="{FF2B5EF4-FFF2-40B4-BE49-F238E27FC236}">
                <a16:creationId xmlns:a16="http://schemas.microsoft.com/office/drawing/2014/main" id="{2CC387DF-7923-02E9-86C8-1B577DE981F8}"/>
              </a:ext>
            </a:extLst>
          </p:cNvPr>
          <p:cNvSpPr/>
          <p:nvPr/>
        </p:nvSpPr>
        <p:spPr>
          <a:xfrm>
            <a:off x="183185" y="4625694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UY" sz="2000" b="1" noProof="0">
                <a:solidFill>
                  <a:srgbClr val="DC69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s-UY" sz="2000" noProof="0"/>
          </a:p>
        </p:txBody>
      </p:sp>
      <p:sp>
        <p:nvSpPr>
          <p:cNvPr id="38" name="Text 15">
            <a:extLst>
              <a:ext uri="{FF2B5EF4-FFF2-40B4-BE49-F238E27FC236}">
                <a16:creationId xmlns:a16="http://schemas.microsoft.com/office/drawing/2014/main" id="{3005312C-D4E4-3847-9906-A34CBD30B76A}"/>
              </a:ext>
            </a:extLst>
          </p:cNvPr>
          <p:cNvSpPr/>
          <p:nvPr/>
        </p:nvSpPr>
        <p:spPr>
          <a:xfrm>
            <a:off x="960730" y="4594768"/>
            <a:ext cx="3017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s-UY" sz="2000" b="1" noProof="0">
                <a:solidFill>
                  <a:srgbClr val="272727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Frontera de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5000"/>
              </a:lnSpc>
              <a:buNone/>
            </a:pPr>
            <a:r>
              <a:rPr lang="es-UY" sz="2000" b="1" noProof="0">
                <a:solidFill>
                  <a:srgbClr val="272727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subsistencia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 16">
            <a:extLst>
              <a:ext uri="{FF2B5EF4-FFF2-40B4-BE49-F238E27FC236}">
                <a16:creationId xmlns:a16="http://schemas.microsoft.com/office/drawing/2014/main" id="{4BE1AF6C-D5DD-C8DF-A2D4-5DF562E1CDAA}"/>
              </a:ext>
            </a:extLst>
          </p:cNvPr>
          <p:cNvSpPr/>
          <p:nvPr/>
        </p:nvSpPr>
        <p:spPr>
          <a:xfrm>
            <a:off x="670448" y="5491334"/>
            <a:ext cx="2872067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Restricciones básicas de formalización, productividad elemental y desarrollo de capacidades.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734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58180"/>
            <a:ext cx="1109441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3000" b="1" noProof="0">
                <a:solidFill>
                  <a:srgbClr val="2727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¿Qué nos dijeron las entrevistas?</a:t>
            </a:r>
            <a:endParaRPr lang="es-UY" sz="3000" noProof="0"/>
          </a:p>
        </p:txBody>
      </p:sp>
      <p:sp>
        <p:nvSpPr>
          <p:cNvPr id="4" name="Shape 2"/>
          <p:cNvSpPr/>
          <p:nvPr/>
        </p:nvSpPr>
        <p:spPr>
          <a:xfrm>
            <a:off x="548640" y="1789614"/>
            <a:ext cx="3566160" cy="4572000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sz="2800" noProof="0"/>
          </a:p>
        </p:txBody>
      </p:sp>
      <p:sp>
        <p:nvSpPr>
          <p:cNvPr id="5" name="Text 3"/>
          <p:cNvSpPr/>
          <p:nvPr/>
        </p:nvSpPr>
        <p:spPr>
          <a:xfrm>
            <a:off x="672696" y="1854735"/>
            <a:ext cx="30540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400" b="1" kern="0" spc="100" noProof="0">
                <a:solidFill>
                  <a:srgbClr val="DC69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HALLAZGO 1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594359" y="2211978"/>
            <a:ext cx="3520441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s-UY" b="1" noProof="0">
                <a:solidFill>
                  <a:srgbClr val="272727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Problemas de absorción y de generación de capacidades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672696" y="3012078"/>
            <a:ext cx="3310128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5000"/>
              </a:lnSpc>
              <a:buNone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El país cuenta con capacidades, instrumentos, conocimiento e instituciones relevantes. El desafío es convertirlas en mejoras efectivas y generalizadas.</a:t>
            </a:r>
          </a:p>
          <a:p>
            <a:pPr marL="0" indent="0">
              <a:lnSpc>
                <a:spcPct val="115000"/>
              </a:lnSpc>
              <a:buNone/>
            </a:pPr>
            <a:endParaRPr lang="es-UY" sz="1400">
              <a:solidFill>
                <a:srgbClr val="272727"/>
              </a:solidFill>
              <a:latin typeface="Arial" panose="020B0604020202020204" pitchFamily="34" charset="0"/>
              <a:ea typeface="Calibri" pitchFamily="34" charset="-122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es-UY" sz="140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Al mismo tiempo, actores de los sectores tecnológicos entienden que las empresas uruguayas se encuentran rezagadas respecto a la adopción de tecnologías que permitan incrementar su productividad.</a:t>
            </a:r>
            <a:endParaRPr lang="es-UY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hape 7"/>
          <p:cNvSpPr/>
          <p:nvPr/>
        </p:nvSpPr>
        <p:spPr>
          <a:xfrm>
            <a:off x="4434840" y="1811386"/>
            <a:ext cx="3566160" cy="4572000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sz="2800" noProof="0"/>
          </a:p>
        </p:txBody>
      </p:sp>
      <p:sp>
        <p:nvSpPr>
          <p:cNvPr id="10" name="Text 8"/>
          <p:cNvSpPr/>
          <p:nvPr/>
        </p:nvSpPr>
        <p:spPr>
          <a:xfrm>
            <a:off x="4568799" y="1863427"/>
            <a:ext cx="30540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400" b="1" kern="0" spc="100" noProof="0">
                <a:solidFill>
                  <a:srgbClr val="DC69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HALLAZGO 2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4690872" y="2211978"/>
            <a:ext cx="305409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s-UY" b="1" noProof="0">
                <a:solidFill>
                  <a:srgbClr val="272727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Brechas crecientemente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5000"/>
              </a:lnSpc>
              <a:buNone/>
            </a:pPr>
            <a:r>
              <a:rPr lang="es-UY" b="1" noProof="0">
                <a:solidFill>
                  <a:srgbClr val="272727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organizacionales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4690871" y="3104863"/>
            <a:ext cx="3199363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5000"/>
              </a:lnSpc>
              <a:buNone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Las restricciones identificadas no son únicamente financieras o tecnológicas. Se destacan déficits en: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4736592" y="4360818"/>
            <a:ext cx="30175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08000"/>
              </a:lnSpc>
              <a:spcAft>
                <a:spcPts val="400"/>
              </a:spcAft>
              <a:buSzPct val="100000"/>
              <a:buChar char="✦"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Gestión y liderazgo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8000"/>
              </a:lnSpc>
              <a:spcAft>
                <a:spcPts val="400"/>
              </a:spcAft>
              <a:buSzPct val="100000"/>
              <a:buChar char="✦"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Planificación estratégica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8000"/>
              </a:lnSpc>
              <a:spcAft>
                <a:spcPts val="400"/>
              </a:spcAft>
              <a:buSzPct val="100000"/>
              <a:buChar char="✦"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Organización del trabajo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8000"/>
              </a:lnSpc>
              <a:spcAft>
                <a:spcPts val="400"/>
              </a:spcAft>
              <a:buSzPct val="100000"/>
              <a:buChar char="✦"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Capacidades de absorción tecnológica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8000"/>
              </a:lnSpc>
              <a:spcAft>
                <a:spcPts val="400"/>
              </a:spcAft>
              <a:buSzPct val="100000"/>
              <a:buChar char="✦"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Gestión del cambio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8321040" y="1822270"/>
            <a:ext cx="3566160" cy="2976669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sz="2800" noProof="0"/>
          </a:p>
        </p:txBody>
      </p:sp>
      <p:sp>
        <p:nvSpPr>
          <p:cNvPr id="15" name="Text 13"/>
          <p:cNvSpPr/>
          <p:nvPr/>
        </p:nvSpPr>
        <p:spPr>
          <a:xfrm>
            <a:off x="8577072" y="1874416"/>
            <a:ext cx="30540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400" b="1" kern="0" spc="100" noProof="0">
                <a:solidFill>
                  <a:srgbClr val="DC69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HALLAZGO 3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8577072" y="2211978"/>
            <a:ext cx="305409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s-UY" b="1" noProof="0">
                <a:solidFill>
                  <a:srgbClr val="272727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El cambio tecnológico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5000"/>
              </a:lnSpc>
              <a:buNone/>
            </a:pPr>
            <a:r>
              <a:rPr lang="es-UY" b="1" noProof="0">
                <a:solidFill>
                  <a:srgbClr val="272727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supera la capacidad de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5000"/>
              </a:lnSpc>
              <a:buNone/>
            </a:pPr>
            <a:r>
              <a:rPr lang="es-UY" b="1" noProof="0">
                <a:solidFill>
                  <a:srgbClr val="272727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adaptación del sistema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8577072" y="3172098"/>
            <a:ext cx="3054096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5000"/>
              </a:lnSpc>
              <a:buNone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Las entrevistas muestran preocupación por: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8577072" y="3829666"/>
            <a:ext cx="3017520" cy="11266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08000"/>
              </a:lnSpc>
              <a:spcAft>
                <a:spcPts val="400"/>
              </a:spcAft>
              <a:buSzPct val="100000"/>
              <a:buChar char="✦"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Inteligencia artificial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8000"/>
              </a:lnSpc>
              <a:spcAft>
                <a:spcPts val="400"/>
              </a:spcAft>
              <a:buSzPct val="100000"/>
              <a:buChar char="✦"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Transformación digital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8000"/>
              </a:lnSpc>
              <a:spcAft>
                <a:spcPts val="400"/>
              </a:spcAft>
              <a:buSzPct val="100000"/>
              <a:buChar char="✦"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Nuevas demandas de habilidades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11002975" y="644652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s-UY" sz="1000" noProof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s-UY" sz="1000" noProof="0" dirty="0"/>
          </a:p>
        </p:txBody>
      </p:sp>
      <p:sp>
        <p:nvSpPr>
          <p:cNvPr id="21" name="Shape 26">
            <a:extLst>
              <a:ext uri="{FF2B5EF4-FFF2-40B4-BE49-F238E27FC236}">
                <a16:creationId xmlns:a16="http://schemas.microsoft.com/office/drawing/2014/main" id="{27FBF12F-CF90-AB66-075A-5B870C514A7D}"/>
              </a:ext>
            </a:extLst>
          </p:cNvPr>
          <p:cNvSpPr/>
          <p:nvPr/>
        </p:nvSpPr>
        <p:spPr>
          <a:xfrm>
            <a:off x="0" y="1025560"/>
            <a:ext cx="12191695" cy="64008"/>
          </a:xfrm>
          <a:prstGeom prst="rect">
            <a:avLst/>
          </a:prstGeom>
          <a:solidFill>
            <a:srgbClr val="D04A0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22" name="Shape 27">
            <a:extLst>
              <a:ext uri="{FF2B5EF4-FFF2-40B4-BE49-F238E27FC236}">
                <a16:creationId xmlns:a16="http://schemas.microsoft.com/office/drawing/2014/main" id="{4BD94881-BBF9-BE34-BD73-F8E6F61FFDE1}"/>
              </a:ext>
            </a:extLst>
          </p:cNvPr>
          <p:cNvSpPr/>
          <p:nvPr/>
        </p:nvSpPr>
        <p:spPr>
          <a:xfrm>
            <a:off x="429767" y="1162902"/>
            <a:ext cx="9260988" cy="475488"/>
          </a:xfrm>
          <a:prstGeom prst="homePlate">
            <a:avLst/>
          </a:prstGeom>
          <a:solidFill>
            <a:schemeClr val="accent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23" name="Text 28">
            <a:extLst>
              <a:ext uri="{FF2B5EF4-FFF2-40B4-BE49-F238E27FC236}">
                <a16:creationId xmlns:a16="http://schemas.microsoft.com/office/drawing/2014/main" id="{1D092000-EF7F-B87C-9A62-424A4198C9CA}"/>
              </a:ext>
            </a:extLst>
          </p:cNvPr>
          <p:cNvSpPr/>
          <p:nvPr/>
        </p:nvSpPr>
        <p:spPr>
          <a:xfrm>
            <a:off x="594359" y="1162902"/>
            <a:ext cx="8436519" cy="475488"/>
          </a:xfrm>
          <a:prstGeom prst="rect">
            <a:avLst/>
          </a:prstGeom>
          <a:solidFill>
            <a:schemeClr val="accent2"/>
          </a:solidFill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500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➔  </a:t>
            </a:r>
            <a:r>
              <a:rPr lang="es-UY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Consulta con Estado, trabajadores, empresarios y academia</a:t>
            </a:r>
            <a:endParaRPr lang="es-UY" noProof="0"/>
          </a:p>
        </p:txBody>
      </p:sp>
      <p:sp>
        <p:nvSpPr>
          <p:cNvPr id="24" name="Text 5">
            <a:extLst>
              <a:ext uri="{FF2B5EF4-FFF2-40B4-BE49-F238E27FC236}">
                <a16:creationId xmlns:a16="http://schemas.microsoft.com/office/drawing/2014/main" id="{CA783D71-8FB6-524D-5760-FFD2DDD3990A}"/>
              </a:ext>
            </a:extLst>
          </p:cNvPr>
          <p:cNvSpPr/>
          <p:nvPr/>
        </p:nvSpPr>
        <p:spPr>
          <a:xfrm>
            <a:off x="672696" y="4689381"/>
            <a:ext cx="3310128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5000"/>
              </a:lnSpc>
              <a:buNone/>
            </a:pP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Shape 6">
            <a:extLst>
              <a:ext uri="{FF2B5EF4-FFF2-40B4-BE49-F238E27FC236}">
                <a16:creationId xmlns:a16="http://schemas.microsoft.com/office/drawing/2014/main" id="{48C07E9C-935E-EF34-FF3D-AA4B68775719}"/>
              </a:ext>
            </a:extLst>
          </p:cNvPr>
          <p:cNvSpPr/>
          <p:nvPr/>
        </p:nvSpPr>
        <p:spPr>
          <a:xfrm>
            <a:off x="8321040" y="5347761"/>
            <a:ext cx="3566160" cy="1035625"/>
          </a:xfrm>
          <a:prstGeom prst="rect">
            <a:avLst/>
          </a:prstGeom>
          <a:solidFill>
            <a:schemeClr val="accent2"/>
          </a:solidFill>
          <a:ln/>
        </p:spPr>
        <p:txBody>
          <a:bodyPr/>
          <a:lstStyle/>
          <a:p>
            <a:r>
              <a:rPr lang="es-UY"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acuerdo Mercosur-UE no fue percibido como un elemento que pueda influir sobre la productividad.</a:t>
            </a:r>
            <a:endParaRPr lang="es-UY" sz="1600" noProof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1F2B60B8-36DA-D06A-8AE9-47F6AA4736B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339" b="4964"/>
          <a:stretch>
            <a:fillRect/>
          </a:stretch>
        </p:blipFill>
        <p:spPr>
          <a:xfrm>
            <a:off x="7735162" y="1091012"/>
            <a:ext cx="4176474" cy="5582073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BCD8ECBC-B6B4-F996-1AE7-398AC334B770}"/>
              </a:ext>
            </a:extLst>
          </p:cNvPr>
          <p:cNvGrpSpPr/>
          <p:nvPr/>
        </p:nvGrpSpPr>
        <p:grpSpPr>
          <a:xfrm>
            <a:off x="423367" y="1965530"/>
            <a:ext cx="6583680" cy="5586685"/>
            <a:chOff x="423367" y="2232230"/>
            <a:chExt cx="6583680" cy="5586685"/>
          </a:xfrm>
        </p:grpSpPr>
        <p:sp>
          <p:nvSpPr>
            <p:cNvPr id="4" name="Shape 2"/>
            <p:cNvSpPr/>
            <p:nvPr/>
          </p:nvSpPr>
          <p:spPr>
            <a:xfrm>
              <a:off x="423367" y="2232232"/>
              <a:ext cx="2084832" cy="226797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ECECEC"/>
              </a:solidFill>
              <a:prstDash val="solid"/>
            </a:ln>
          </p:spPr>
          <p:txBody>
            <a:bodyPr/>
            <a:lstStyle/>
            <a:p>
              <a:endParaRPr lang="es-UY" sz="2000" noProof="0"/>
            </a:p>
          </p:txBody>
        </p:sp>
        <p:sp>
          <p:nvSpPr>
            <p:cNvPr id="5" name="Shape 3"/>
            <p:cNvSpPr/>
            <p:nvPr/>
          </p:nvSpPr>
          <p:spPr>
            <a:xfrm>
              <a:off x="423367" y="2232230"/>
              <a:ext cx="2084832" cy="365263"/>
            </a:xfrm>
            <a:prstGeom prst="rect">
              <a:avLst/>
            </a:prstGeom>
            <a:solidFill>
              <a:srgbClr val="DC6900"/>
            </a:solidFill>
            <a:ln/>
          </p:spPr>
          <p:txBody>
            <a:bodyPr/>
            <a:lstStyle/>
            <a:p>
              <a:r>
                <a:rPr lang="es-UY" sz="1400" b="1">
                  <a:solidFill>
                    <a:srgbClr val="FFFFFF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Capacidades</a:t>
              </a:r>
            </a:p>
          </p:txBody>
        </p:sp>
        <p:sp>
          <p:nvSpPr>
            <p:cNvPr id="6" name="Text 4"/>
            <p:cNvSpPr/>
            <p:nvPr/>
          </p:nvSpPr>
          <p:spPr>
            <a:xfrm>
              <a:off x="560527" y="2232230"/>
              <a:ext cx="1810512" cy="48648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l">
                <a:lnSpc>
                  <a:spcPct val="100000"/>
                </a:lnSpc>
                <a:buNone/>
              </a:pPr>
              <a:endParaRPr lang="es-UY" sz="1400" noProof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 5"/>
            <p:cNvSpPr/>
            <p:nvPr/>
          </p:nvSpPr>
          <p:spPr>
            <a:xfrm>
              <a:off x="490741" y="2674588"/>
              <a:ext cx="1976933" cy="162597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342900" indent="-342900">
                <a:lnSpc>
                  <a:spcPct val="112000"/>
                </a:lnSpc>
                <a:spcAft>
                  <a:spcPts val="700"/>
                </a:spcAft>
                <a:buSzPct val="100000"/>
                <a:buChar char="✦"/>
              </a:pPr>
              <a:r>
                <a:rPr lang="es-UY" sz="1250" noProof="0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Brechas técnicas,  digitales y transversales</a:t>
              </a:r>
            </a:p>
            <a:p>
              <a:pPr marL="342900" indent="-342900">
                <a:lnSpc>
                  <a:spcPct val="112000"/>
                </a:lnSpc>
                <a:spcAft>
                  <a:spcPts val="700"/>
                </a:spcAft>
                <a:buSzPct val="100000"/>
                <a:buChar char="✦"/>
              </a:pPr>
              <a:r>
                <a:rPr lang="es-UY" sz="1250" noProof="0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Formación poco alineada a la demanda</a:t>
              </a:r>
            </a:p>
            <a:p>
              <a:pPr marL="342900" indent="-342900">
                <a:lnSpc>
                  <a:spcPct val="112000"/>
                </a:lnSpc>
                <a:spcAft>
                  <a:spcPts val="700"/>
                </a:spcAft>
                <a:buSzPct val="100000"/>
                <a:buChar char="✦"/>
              </a:pPr>
              <a:r>
                <a:rPr lang="es-UY" sz="1250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Necesidades de a</a:t>
              </a:r>
              <a:r>
                <a:rPr lang="es-UY" sz="1250" noProof="0" err="1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prendizaje</a:t>
              </a:r>
              <a:r>
                <a:rPr lang="es-UY" sz="1250" noProof="0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 continuo</a:t>
              </a:r>
              <a:endParaRPr lang="es-UY" sz="1250" noProof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Shape 6"/>
            <p:cNvSpPr/>
            <p:nvPr/>
          </p:nvSpPr>
          <p:spPr>
            <a:xfrm>
              <a:off x="2672791" y="2232233"/>
              <a:ext cx="2084832" cy="2267976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ECECEC"/>
              </a:solidFill>
              <a:prstDash val="solid"/>
            </a:ln>
          </p:spPr>
          <p:txBody>
            <a:bodyPr/>
            <a:lstStyle/>
            <a:p>
              <a:endParaRPr lang="es-UY" sz="2000" noProof="0"/>
            </a:p>
          </p:txBody>
        </p:sp>
        <p:sp>
          <p:nvSpPr>
            <p:cNvPr id="9" name="Shape 7"/>
            <p:cNvSpPr/>
            <p:nvPr/>
          </p:nvSpPr>
          <p:spPr>
            <a:xfrm>
              <a:off x="2672791" y="2232230"/>
              <a:ext cx="2084832" cy="365263"/>
            </a:xfrm>
            <a:prstGeom prst="rect">
              <a:avLst/>
            </a:prstGeom>
            <a:solidFill>
              <a:srgbClr val="DC6900"/>
            </a:solidFill>
            <a:ln/>
          </p:spPr>
          <p:txBody>
            <a:bodyPr/>
            <a:lstStyle/>
            <a:p>
              <a:r>
                <a:rPr lang="es-UY" sz="1400" b="1">
                  <a:solidFill>
                    <a:srgbClr val="FFFFFF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Innovación</a:t>
              </a:r>
            </a:p>
          </p:txBody>
        </p:sp>
        <p:sp>
          <p:nvSpPr>
            <p:cNvPr id="11" name="Text 9"/>
            <p:cNvSpPr/>
            <p:nvPr/>
          </p:nvSpPr>
          <p:spPr>
            <a:xfrm>
              <a:off x="2742572" y="2674588"/>
              <a:ext cx="1930311" cy="1474161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342900" indent="-342900">
                <a:lnSpc>
                  <a:spcPct val="112000"/>
                </a:lnSpc>
                <a:spcAft>
                  <a:spcPts val="700"/>
                </a:spcAft>
                <a:buSzPct val="100000"/>
                <a:buFontTx/>
                <a:buChar char="✦"/>
              </a:pPr>
              <a:r>
                <a:rPr lang="es-UY" sz="1250" noProof="0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Baja </a:t>
              </a:r>
              <a:r>
                <a:rPr lang="es-UY" sz="1250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adopción tecnológica e inversión privada en I+D</a:t>
              </a:r>
            </a:p>
            <a:p>
              <a:pPr marL="342900" indent="-342900">
                <a:lnSpc>
                  <a:spcPct val="112000"/>
                </a:lnSpc>
                <a:spcAft>
                  <a:spcPts val="700"/>
                </a:spcAft>
                <a:buSzPct val="100000"/>
                <a:buFontTx/>
                <a:buChar char="✦"/>
              </a:pPr>
              <a:r>
                <a:rPr lang="es-UY" sz="1250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E</a:t>
              </a:r>
              <a:r>
                <a:rPr lang="es-UY" sz="1250" noProof="0" err="1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scasa</a:t>
              </a:r>
              <a:r>
                <a:rPr lang="es-UY" sz="1250" noProof="0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 vinculación CTI-empresa</a:t>
              </a:r>
            </a:p>
          </p:txBody>
        </p:sp>
        <p:sp>
          <p:nvSpPr>
            <p:cNvPr id="12" name="Shape 10"/>
            <p:cNvSpPr/>
            <p:nvPr/>
          </p:nvSpPr>
          <p:spPr>
            <a:xfrm>
              <a:off x="4922215" y="2232232"/>
              <a:ext cx="2084832" cy="226797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ECECEC"/>
              </a:solidFill>
              <a:prstDash val="solid"/>
            </a:ln>
          </p:spPr>
          <p:txBody>
            <a:bodyPr/>
            <a:lstStyle/>
            <a:p>
              <a:endParaRPr lang="es-UY" sz="2000" noProof="0"/>
            </a:p>
          </p:txBody>
        </p:sp>
        <p:sp>
          <p:nvSpPr>
            <p:cNvPr id="13" name="Shape 11"/>
            <p:cNvSpPr/>
            <p:nvPr/>
          </p:nvSpPr>
          <p:spPr>
            <a:xfrm>
              <a:off x="4922215" y="2232230"/>
              <a:ext cx="2084832" cy="365263"/>
            </a:xfrm>
            <a:prstGeom prst="rect">
              <a:avLst/>
            </a:prstGeom>
            <a:solidFill>
              <a:srgbClr val="DC6900"/>
            </a:solidFill>
            <a:ln/>
          </p:spPr>
          <p:txBody>
            <a:bodyPr/>
            <a:lstStyle/>
            <a:p>
              <a:r>
                <a:rPr lang="es-UY" sz="1400" b="1">
                  <a:solidFill>
                    <a:srgbClr val="FFFFFF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Gobernanza</a:t>
              </a:r>
            </a:p>
          </p:txBody>
        </p:sp>
        <p:sp>
          <p:nvSpPr>
            <p:cNvPr id="15" name="Text 13"/>
            <p:cNvSpPr/>
            <p:nvPr/>
          </p:nvSpPr>
          <p:spPr>
            <a:xfrm>
              <a:off x="5031944" y="2674588"/>
              <a:ext cx="1917759" cy="178503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342900" indent="-342900">
                <a:lnSpc>
                  <a:spcPct val="112000"/>
                </a:lnSpc>
                <a:spcAft>
                  <a:spcPts val="700"/>
                </a:spcAft>
                <a:buSzPct val="100000"/>
                <a:buChar char="✦"/>
              </a:pPr>
              <a:r>
                <a:rPr lang="es-UY" sz="1250" noProof="0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Ecosistema fragmentado, con necesidad de mayor dirección estratégica</a:t>
              </a:r>
            </a:p>
            <a:p>
              <a:pPr marL="342900" indent="-342900">
                <a:lnSpc>
                  <a:spcPct val="112000"/>
                </a:lnSpc>
                <a:spcAft>
                  <a:spcPts val="700"/>
                </a:spcAft>
                <a:buSzPct val="100000"/>
                <a:buChar char="✦"/>
              </a:pPr>
              <a:r>
                <a:rPr lang="es-UY" sz="1250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M</a:t>
              </a:r>
              <a:r>
                <a:rPr lang="es-UY" sz="1250" noProof="0" err="1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ecanismos</a:t>
              </a:r>
              <a:r>
                <a:rPr lang="es-UY" sz="1250" noProof="0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 de acompañamiento</a:t>
              </a:r>
              <a:r>
                <a:rPr lang="es-UY" sz="1250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 </a:t>
              </a:r>
              <a:r>
                <a:rPr lang="es-UY" sz="1250" noProof="0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y extensionismo productivo</a:t>
              </a:r>
              <a:endParaRPr lang="es-UY" sz="1250" noProof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Shape 14"/>
            <p:cNvSpPr/>
            <p:nvPr/>
          </p:nvSpPr>
          <p:spPr>
            <a:xfrm>
              <a:off x="1331028" y="4580851"/>
              <a:ext cx="2084832" cy="219259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ECECEC"/>
              </a:solidFill>
              <a:prstDash val="solid"/>
            </a:ln>
          </p:spPr>
          <p:txBody>
            <a:bodyPr/>
            <a:lstStyle/>
            <a:p>
              <a:endParaRPr lang="es-UY" sz="2000" noProof="0"/>
            </a:p>
          </p:txBody>
        </p:sp>
        <p:sp>
          <p:nvSpPr>
            <p:cNvPr id="17" name="Shape 15"/>
            <p:cNvSpPr/>
            <p:nvPr/>
          </p:nvSpPr>
          <p:spPr>
            <a:xfrm>
              <a:off x="1328623" y="4586929"/>
              <a:ext cx="2084832" cy="365263"/>
            </a:xfrm>
            <a:prstGeom prst="rect">
              <a:avLst/>
            </a:prstGeom>
            <a:solidFill>
              <a:srgbClr val="DC6900"/>
            </a:solidFill>
            <a:ln/>
          </p:spPr>
          <p:txBody>
            <a:bodyPr/>
            <a:lstStyle/>
            <a:p>
              <a:r>
                <a:rPr lang="es-UY" sz="1400" b="1">
                  <a:solidFill>
                    <a:srgbClr val="FFFFFF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Información</a:t>
              </a:r>
            </a:p>
          </p:txBody>
        </p:sp>
        <p:sp>
          <p:nvSpPr>
            <p:cNvPr id="19" name="Text 17"/>
            <p:cNvSpPr/>
            <p:nvPr/>
          </p:nvSpPr>
          <p:spPr>
            <a:xfrm>
              <a:off x="1417654" y="5077414"/>
              <a:ext cx="1955855" cy="2741501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342900" indent="-342900">
                <a:lnSpc>
                  <a:spcPct val="112000"/>
                </a:lnSpc>
                <a:spcAft>
                  <a:spcPts val="700"/>
                </a:spcAft>
                <a:buSzPct val="100000"/>
                <a:buChar char="✦"/>
              </a:pPr>
              <a:r>
                <a:rPr lang="es-UY" sz="1250" noProof="0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Monitoreo y evaluación insuficiente</a:t>
              </a:r>
            </a:p>
            <a:p>
              <a:pPr marL="342900" indent="-342900">
                <a:lnSpc>
                  <a:spcPct val="112000"/>
                </a:lnSpc>
                <a:spcAft>
                  <a:spcPts val="700"/>
                </a:spcAft>
                <a:buSzPct val="100000"/>
                <a:buChar char="✦"/>
              </a:pPr>
              <a:r>
                <a:rPr lang="es-UY" sz="1250" noProof="0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Débil capacidad prospectiva</a:t>
              </a:r>
              <a:endParaRPr lang="es-UY" sz="1250" noProof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Shape 18"/>
            <p:cNvSpPr/>
            <p:nvPr/>
          </p:nvSpPr>
          <p:spPr>
            <a:xfrm>
              <a:off x="3561203" y="4580851"/>
              <a:ext cx="2084832" cy="219246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ECECEC"/>
              </a:solidFill>
              <a:prstDash val="solid"/>
            </a:ln>
          </p:spPr>
          <p:txBody>
            <a:bodyPr/>
            <a:lstStyle/>
            <a:p>
              <a:endParaRPr lang="es-UY" sz="2000" noProof="0"/>
            </a:p>
          </p:txBody>
        </p:sp>
        <p:sp>
          <p:nvSpPr>
            <p:cNvPr id="21" name="Shape 19"/>
            <p:cNvSpPr/>
            <p:nvPr/>
          </p:nvSpPr>
          <p:spPr>
            <a:xfrm>
              <a:off x="3578047" y="4586929"/>
              <a:ext cx="2084832" cy="365263"/>
            </a:xfrm>
            <a:prstGeom prst="rect">
              <a:avLst/>
            </a:prstGeom>
            <a:solidFill>
              <a:srgbClr val="DC6900"/>
            </a:solidFill>
            <a:ln/>
          </p:spPr>
          <p:txBody>
            <a:bodyPr/>
            <a:lstStyle/>
            <a:p>
              <a:r>
                <a:rPr lang="es-UY" sz="1400" b="1">
                  <a:solidFill>
                    <a:srgbClr val="FFFFFF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Territorialidad</a:t>
              </a:r>
            </a:p>
          </p:txBody>
        </p:sp>
        <p:sp>
          <p:nvSpPr>
            <p:cNvPr id="22" name="Text 20"/>
            <p:cNvSpPr/>
            <p:nvPr/>
          </p:nvSpPr>
          <p:spPr>
            <a:xfrm>
              <a:off x="3715207" y="4635054"/>
              <a:ext cx="1810512" cy="48648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l">
                <a:lnSpc>
                  <a:spcPct val="100000"/>
                </a:lnSpc>
                <a:buNone/>
              </a:pPr>
              <a:endParaRPr lang="es-UY" sz="1400" noProof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Text 21"/>
            <p:cNvSpPr/>
            <p:nvPr/>
          </p:nvSpPr>
          <p:spPr>
            <a:xfrm>
              <a:off x="3628579" y="5077414"/>
              <a:ext cx="1998205" cy="2131241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342900" indent="-342900">
                <a:lnSpc>
                  <a:spcPct val="112000"/>
                </a:lnSpc>
                <a:spcAft>
                  <a:spcPts val="700"/>
                </a:spcAft>
                <a:buSzPct val="100000"/>
                <a:buChar char="✦"/>
              </a:pPr>
              <a:r>
                <a:rPr lang="es-UY" sz="1250" noProof="0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Heterogeneidad productiva</a:t>
              </a:r>
            </a:p>
            <a:p>
              <a:pPr marL="342900" indent="-342900">
                <a:lnSpc>
                  <a:spcPct val="112000"/>
                </a:lnSpc>
                <a:spcAft>
                  <a:spcPts val="700"/>
                </a:spcAft>
                <a:buSzPct val="100000"/>
                <a:buChar char="✦"/>
              </a:pPr>
              <a:r>
                <a:rPr lang="es-UY" sz="1250" noProof="0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Brechas de capacidades territoriales</a:t>
              </a:r>
            </a:p>
            <a:p>
              <a:pPr marL="342900" indent="-342900">
                <a:lnSpc>
                  <a:spcPct val="112000"/>
                </a:lnSpc>
                <a:spcAft>
                  <a:spcPts val="700"/>
                </a:spcAft>
                <a:buSzPct val="100000"/>
                <a:buChar char="✦"/>
              </a:pPr>
              <a:r>
                <a:rPr lang="es-UY" sz="1250" noProof="0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Concentración de recursos y talento</a:t>
              </a:r>
              <a:endParaRPr lang="es-UY" sz="1250" noProof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Text 0"/>
          <p:cNvSpPr/>
          <p:nvPr/>
        </p:nvSpPr>
        <p:spPr>
          <a:xfrm>
            <a:off x="548640" y="258180"/>
            <a:ext cx="1109441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3000" b="1" noProof="0">
                <a:solidFill>
                  <a:srgbClr val="2727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Los principales nudos críticos</a:t>
            </a:r>
            <a:endParaRPr lang="es-UY" sz="3000" noProof="0"/>
          </a:p>
        </p:txBody>
      </p:sp>
      <p:sp>
        <p:nvSpPr>
          <p:cNvPr id="24" name="Text 22"/>
          <p:cNvSpPr/>
          <p:nvPr/>
        </p:nvSpPr>
        <p:spPr>
          <a:xfrm>
            <a:off x="11002975" y="644652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s-UY" sz="1000" noProof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13</a:t>
            </a:r>
            <a:endParaRPr lang="es-UY" sz="1000" noProof="0" dirty="0"/>
          </a:p>
        </p:txBody>
      </p:sp>
      <p:sp>
        <p:nvSpPr>
          <p:cNvPr id="63" name="Shape 27">
            <a:extLst>
              <a:ext uri="{FF2B5EF4-FFF2-40B4-BE49-F238E27FC236}">
                <a16:creationId xmlns:a16="http://schemas.microsoft.com/office/drawing/2014/main" id="{33206073-4D86-513B-0E7E-5E8A95A7A033}"/>
              </a:ext>
            </a:extLst>
          </p:cNvPr>
          <p:cNvSpPr/>
          <p:nvPr/>
        </p:nvSpPr>
        <p:spPr>
          <a:xfrm>
            <a:off x="429767" y="1200610"/>
            <a:ext cx="7266433" cy="487976"/>
          </a:xfrm>
          <a:prstGeom prst="homePlate">
            <a:avLst/>
          </a:prstGeom>
          <a:solidFill>
            <a:schemeClr val="accent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64" name="Text 28">
            <a:extLst>
              <a:ext uri="{FF2B5EF4-FFF2-40B4-BE49-F238E27FC236}">
                <a16:creationId xmlns:a16="http://schemas.microsoft.com/office/drawing/2014/main" id="{2C102312-BF60-4C49-0653-C266F9A8733D}"/>
              </a:ext>
            </a:extLst>
          </p:cNvPr>
          <p:cNvSpPr/>
          <p:nvPr/>
        </p:nvSpPr>
        <p:spPr>
          <a:xfrm>
            <a:off x="594359" y="1200610"/>
            <a:ext cx="6619531" cy="487976"/>
          </a:xfrm>
          <a:prstGeom prst="rect">
            <a:avLst/>
          </a:prstGeom>
          <a:solidFill>
            <a:schemeClr val="accent2"/>
          </a:solidFill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500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➔  </a:t>
            </a:r>
            <a:r>
              <a:rPr lang="es-UY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Cinco dimensiones que emergen de la consulta a actores</a:t>
            </a:r>
            <a:endParaRPr lang="es-UY" noProof="0"/>
          </a:p>
        </p:txBody>
      </p:sp>
      <p:sp>
        <p:nvSpPr>
          <p:cNvPr id="43" name="Shape 26">
            <a:extLst>
              <a:ext uri="{FF2B5EF4-FFF2-40B4-BE49-F238E27FC236}">
                <a16:creationId xmlns:a16="http://schemas.microsoft.com/office/drawing/2014/main" id="{D6F93BFA-2183-201B-3067-444BE9BD58A7}"/>
              </a:ext>
            </a:extLst>
          </p:cNvPr>
          <p:cNvSpPr/>
          <p:nvPr/>
        </p:nvSpPr>
        <p:spPr>
          <a:xfrm>
            <a:off x="0" y="968410"/>
            <a:ext cx="12191695" cy="64008"/>
          </a:xfrm>
          <a:prstGeom prst="rect">
            <a:avLst/>
          </a:prstGeom>
          <a:solidFill>
            <a:srgbClr val="D04A0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03A8F58-BAFF-6B23-FD08-68FAA22A2A63}"/>
              </a:ext>
            </a:extLst>
          </p:cNvPr>
          <p:cNvSpPr/>
          <p:nvPr/>
        </p:nvSpPr>
        <p:spPr>
          <a:xfrm>
            <a:off x="7783672" y="3727250"/>
            <a:ext cx="3878633" cy="621854"/>
          </a:xfrm>
          <a:prstGeom prst="rect">
            <a:avLst/>
          </a:prstGeom>
          <a:noFill/>
          <a:ln w="28575">
            <a:solidFill>
              <a:srgbClr val="DC6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9A13E4-FF70-CC17-FBAE-6686BCF1B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F43242E0-8808-979E-9309-1BCC366E1FE4}"/>
              </a:ext>
            </a:extLst>
          </p:cNvPr>
          <p:cNvSpPr/>
          <p:nvPr/>
        </p:nvSpPr>
        <p:spPr>
          <a:xfrm>
            <a:off x="548640" y="258180"/>
            <a:ext cx="1109441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3000" b="1" noProof="0">
                <a:solidFill>
                  <a:srgbClr val="2727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Lo que confirmaron los actores del diálogo</a:t>
            </a:r>
            <a:endParaRPr lang="es-UY" sz="3000" noProof="0"/>
          </a:p>
        </p:txBody>
      </p:sp>
      <p:sp>
        <p:nvSpPr>
          <p:cNvPr id="24" name="Text 22">
            <a:extLst>
              <a:ext uri="{FF2B5EF4-FFF2-40B4-BE49-F238E27FC236}">
                <a16:creationId xmlns:a16="http://schemas.microsoft.com/office/drawing/2014/main" id="{BA803A70-B011-8C37-0D7C-D2B4F5D41C0A}"/>
              </a:ext>
            </a:extLst>
          </p:cNvPr>
          <p:cNvSpPr/>
          <p:nvPr/>
        </p:nvSpPr>
        <p:spPr>
          <a:xfrm>
            <a:off x="11002975" y="644652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s-UY" sz="1000" noProof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s-UY" sz="1000" noProof="0" dirty="0"/>
          </a:p>
        </p:txBody>
      </p:sp>
      <p:sp>
        <p:nvSpPr>
          <p:cNvPr id="25" name="Shape 2">
            <a:extLst>
              <a:ext uri="{FF2B5EF4-FFF2-40B4-BE49-F238E27FC236}">
                <a16:creationId xmlns:a16="http://schemas.microsoft.com/office/drawing/2014/main" id="{11C75EFC-5353-09A0-D8E7-CB13EA80B088}"/>
              </a:ext>
            </a:extLst>
          </p:cNvPr>
          <p:cNvSpPr/>
          <p:nvPr/>
        </p:nvSpPr>
        <p:spPr>
          <a:xfrm>
            <a:off x="462585" y="2033363"/>
            <a:ext cx="5532120" cy="4440798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sz="3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3">
            <a:extLst>
              <a:ext uri="{FF2B5EF4-FFF2-40B4-BE49-F238E27FC236}">
                <a16:creationId xmlns:a16="http://schemas.microsoft.com/office/drawing/2014/main" id="{C755DD83-A3BE-550E-76CD-FAEFA3A582DB}"/>
              </a:ext>
            </a:extLst>
          </p:cNvPr>
          <p:cNvSpPr/>
          <p:nvPr/>
        </p:nvSpPr>
        <p:spPr>
          <a:xfrm>
            <a:off x="594507" y="2250428"/>
            <a:ext cx="5467575" cy="1859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2000" b="1" kern="0" spc="50" noProof="0">
                <a:solidFill>
                  <a:srgbClr val="B854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1. UN SISTEMA QUE SE RETROALIMENTA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 4">
            <a:extLst>
              <a:ext uri="{FF2B5EF4-FFF2-40B4-BE49-F238E27FC236}">
                <a16:creationId xmlns:a16="http://schemas.microsoft.com/office/drawing/2014/main" id="{F3CA1F5C-1A7C-FEC4-5AE4-55AA4BFD3590}"/>
              </a:ext>
            </a:extLst>
          </p:cNvPr>
          <p:cNvSpPr/>
          <p:nvPr/>
        </p:nvSpPr>
        <p:spPr>
          <a:xfrm>
            <a:off x="644262" y="2621927"/>
            <a:ext cx="4892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i="1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Las restricciones no operan de forma aislada.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 5">
            <a:extLst>
              <a:ext uri="{FF2B5EF4-FFF2-40B4-BE49-F238E27FC236}">
                <a16:creationId xmlns:a16="http://schemas.microsoft.com/office/drawing/2014/main" id="{E9FFB80C-1FA2-A2A3-1CB0-97E385185C44}"/>
              </a:ext>
            </a:extLst>
          </p:cNvPr>
          <p:cNvSpPr/>
          <p:nvPr/>
        </p:nvSpPr>
        <p:spPr>
          <a:xfrm>
            <a:off x="2017268" y="3094545"/>
            <a:ext cx="217857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Menores capacidades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6">
            <a:extLst>
              <a:ext uri="{FF2B5EF4-FFF2-40B4-BE49-F238E27FC236}">
                <a16:creationId xmlns:a16="http://schemas.microsoft.com/office/drawing/2014/main" id="{111525A4-8E66-6D5E-B63F-4CFE35B43205}"/>
              </a:ext>
            </a:extLst>
          </p:cNvPr>
          <p:cNvSpPr/>
          <p:nvPr/>
        </p:nvSpPr>
        <p:spPr>
          <a:xfrm>
            <a:off x="2938097" y="3494231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2400" b="1" noProof="0">
                <a:solidFill>
                  <a:srgbClr val="DC69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↓</a:t>
            </a:r>
            <a:endParaRPr lang="es-UY" sz="2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 7">
            <a:extLst>
              <a:ext uri="{FF2B5EF4-FFF2-40B4-BE49-F238E27FC236}">
                <a16:creationId xmlns:a16="http://schemas.microsoft.com/office/drawing/2014/main" id="{6CECC367-ADDA-F56E-6F2C-94DFD58A5C77}"/>
              </a:ext>
            </a:extLst>
          </p:cNvPr>
          <p:cNvSpPr/>
          <p:nvPr/>
        </p:nvSpPr>
        <p:spPr>
          <a:xfrm>
            <a:off x="1823334" y="3791224"/>
            <a:ext cx="2793851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Menor adopción tecnológica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 8">
            <a:extLst>
              <a:ext uri="{FF2B5EF4-FFF2-40B4-BE49-F238E27FC236}">
                <a16:creationId xmlns:a16="http://schemas.microsoft.com/office/drawing/2014/main" id="{81988FCA-E070-EFC3-C5DE-A07633D22046}"/>
              </a:ext>
            </a:extLst>
          </p:cNvPr>
          <p:cNvSpPr/>
          <p:nvPr/>
        </p:nvSpPr>
        <p:spPr>
          <a:xfrm>
            <a:off x="2933536" y="4266672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2400" b="1" noProof="0">
                <a:solidFill>
                  <a:srgbClr val="DC69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↓</a:t>
            </a:r>
            <a:endParaRPr lang="es-UY" sz="2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 9">
            <a:extLst>
              <a:ext uri="{FF2B5EF4-FFF2-40B4-BE49-F238E27FC236}">
                <a16:creationId xmlns:a16="http://schemas.microsoft.com/office/drawing/2014/main" id="{4D7056F4-4CA2-210E-F233-0E22A1B43561}"/>
              </a:ext>
            </a:extLst>
          </p:cNvPr>
          <p:cNvSpPr/>
          <p:nvPr/>
        </p:nvSpPr>
        <p:spPr>
          <a:xfrm>
            <a:off x="2163994" y="4649715"/>
            <a:ext cx="2112533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Menor productividad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 10">
            <a:extLst>
              <a:ext uri="{FF2B5EF4-FFF2-40B4-BE49-F238E27FC236}">
                <a16:creationId xmlns:a16="http://schemas.microsoft.com/office/drawing/2014/main" id="{99A5DA8B-7068-E34C-29EF-7DDDF496C2D4}"/>
              </a:ext>
            </a:extLst>
          </p:cNvPr>
          <p:cNvSpPr/>
          <p:nvPr/>
        </p:nvSpPr>
        <p:spPr>
          <a:xfrm>
            <a:off x="2938097" y="5101420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2400" b="1" noProof="0">
                <a:solidFill>
                  <a:srgbClr val="DC69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↓</a:t>
            </a:r>
            <a:endParaRPr lang="es-UY" sz="2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 11">
            <a:extLst>
              <a:ext uri="{FF2B5EF4-FFF2-40B4-BE49-F238E27FC236}">
                <a16:creationId xmlns:a16="http://schemas.microsoft.com/office/drawing/2014/main" id="{C5E9E165-8A8E-E01C-1BC3-6A5C6AF400C4}"/>
              </a:ext>
            </a:extLst>
          </p:cNvPr>
          <p:cNvSpPr/>
          <p:nvPr/>
        </p:nvSpPr>
        <p:spPr>
          <a:xfrm>
            <a:off x="1386754" y="5417712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Menor capacidad de invertir e innovar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12">
            <a:extLst>
              <a:ext uri="{FF2B5EF4-FFF2-40B4-BE49-F238E27FC236}">
                <a16:creationId xmlns:a16="http://schemas.microsoft.com/office/drawing/2014/main" id="{A4F648C4-9BCA-CB45-2FC4-63459656E138}"/>
              </a:ext>
            </a:extLst>
          </p:cNvPr>
          <p:cNvSpPr/>
          <p:nvPr/>
        </p:nvSpPr>
        <p:spPr>
          <a:xfrm>
            <a:off x="644262" y="5965529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400" i="1" noProof="0">
                <a:solidFill>
                  <a:srgbClr val="6B6B6B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+ Fragmentación institucional → menor capacidad de respuesta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Shape 13">
            <a:extLst>
              <a:ext uri="{FF2B5EF4-FFF2-40B4-BE49-F238E27FC236}">
                <a16:creationId xmlns:a16="http://schemas.microsoft.com/office/drawing/2014/main" id="{77B0F881-CD9B-6C49-CCCC-DFE3F0E3822B}"/>
              </a:ext>
            </a:extLst>
          </p:cNvPr>
          <p:cNvSpPr/>
          <p:nvPr/>
        </p:nvSpPr>
        <p:spPr>
          <a:xfrm>
            <a:off x="6105413" y="2076543"/>
            <a:ext cx="5532120" cy="2611672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sz="3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 14">
            <a:extLst>
              <a:ext uri="{FF2B5EF4-FFF2-40B4-BE49-F238E27FC236}">
                <a16:creationId xmlns:a16="http://schemas.microsoft.com/office/drawing/2014/main" id="{7FCED471-1B3D-0776-42C8-9D569A25529D}"/>
              </a:ext>
            </a:extLst>
          </p:cNvPr>
          <p:cNvSpPr/>
          <p:nvPr/>
        </p:nvSpPr>
        <p:spPr>
          <a:xfrm>
            <a:off x="6334013" y="2132641"/>
            <a:ext cx="5074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2000" b="1" kern="0" spc="50" noProof="0">
                <a:solidFill>
                  <a:srgbClr val="B854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2. LA IA COMO CATALIZADOR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15">
            <a:extLst>
              <a:ext uri="{FF2B5EF4-FFF2-40B4-BE49-F238E27FC236}">
                <a16:creationId xmlns:a16="http://schemas.microsoft.com/office/drawing/2014/main" id="{F9179D4A-4F87-68CF-9C82-A781C5C96CD5}"/>
              </a:ext>
            </a:extLst>
          </p:cNvPr>
          <p:cNvSpPr/>
          <p:nvPr/>
        </p:nvSpPr>
        <p:spPr>
          <a:xfrm>
            <a:off x="6334013" y="2606895"/>
            <a:ext cx="5074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s-UY" i="1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La IA no surge sólo como una tecnología sino como un desafía para: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 16">
            <a:extLst>
              <a:ext uri="{FF2B5EF4-FFF2-40B4-BE49-F238E27FC236}">
                <a16:creationId xmlns:a16="http://schemas.microsoft.com/office/drawing/2014/main" id="{0E121AA9-3AFE-77B7-7757-416DB80FB455}"/>
              </a:ext>
            </a:extLst>
          </p:cNvPr>
          <p:cNvSpPr/>
          <p:nvPr/>
        </p:nvSpPr>
        <p:spPr>
          <a:xfrm>
            <a:off x="6526299" y="3413164"/>
            <a:ext cx="5111231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12000"/>
              </a:lnSpc>
              <a:spcAft>
                <a:spcPts val="7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§"/>
            </a:pP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Capacidades humanas y gestión empresarial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2000"/>
              </a:lnSpc>
              <a:spcAft>
                <a:spcPts val="7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§"/>
            </a:pP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Instituciones de formación/sistemas de anticipación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2000"/>
              </a:lnSpc>
              <a:spcAft>
                <a:spcPts val="7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§"/>
            </a:pP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Coordinación pública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Shape 26">
            <a:extLst>
              <a:ext uri="{FF2B5EF4-FFF2-40B4-BE49-F238E27FC236}">
                <a16:creationId xmlns:a16="http://schemas.microsoft.com/office/drawing/2014/main" id="{C47A3B78-8C12-7B8C-211F-666DA481210F}"/>
              </a:ext>
            </a:extLst>
          </p:cNvPr>
          <p:cNvSpPr/>
          <p:nvPr/>
        </p:nvSpPr>
        <p:spPr>
          <a:xfrm>
            <a:off x="0" y="1025560"/>
            <a:ext cx="12191695" cy="64008"/>
          </a:xfrm>
          <a:prstGeom prst="rect">
            <a:avLst/>
          </a:prstGeom>
          <a:solidFill>
            <a:srgbClr val="D04A0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42" name="Shape 27">
            <a:extLst>
              <a:ext uri="{FF2B5EF4-FFF2-40B4-BE49-F238E27FC236}">
                <a16:creationId xmlns:a16="http://schemas.microsoft.com/office/drawing/2014/main" id="{5C11C72D-0953-CBE8-E834-8C1E907E7896}"/>
              </a:ext>
            </a:extLst>
          </p:cNvPr>
          <p:cNvSpPr/>
          <p:nvPr/>
        </p:nvSpPr>
        <p:spPr>
          <a:xfrm>
            <a:off x="429767" y="1200610"/>
            <a:ext cx="9260988" cy="475488"/>
          </a:xfrm>
          <a:prstGeom prst="homePlate">
            <a:avLst/>
          </a:prstGeom>
          <a:solidFill>
            <a:schemeClr val="accent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43" name="Text 28">
            <a:extLst>
              <a:ext uri="{FF2B5EF4-FFF2-40B4-BE49-F238E27FC236}">
                <a16:creationId xmlns:a16="http://schemas.microsoft.com/office/drawing/2014/main" id="{16DFA5CB-C6E4-7DCB-4E49-2CAB8DC76086}"/>
              </a:ext>
            </a:extLst>
          </p:cNvPr>
          <p:cNvSpPr/>
          <p:nvPr/>
        </p:nvSpPr>
        <p:spPr>
          <a:xfrm>
            <a:off x="594359" y="1200610"/>
            <a:ext cx="8436519" cy="475488"/>
          </a:xfrm>
          <a:prstGeom prst="rect">
            <a:avLst/>
          </a:prstGeom>
          <a:solidFill>
            <a:schemeClr val="accent2"/>
          </a:solidFill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500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➔  </a:t>
            </a:r>
            <a:r>
              <a:rPr lang="es-UY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Dos conceptos transversales que se repiten en las entrevistas</a:t>
            </a:r>
            <a:endParaRPr lang="es-UY" noProof="0"/>
          </a:p>
        </p:txBody>
      </p:sp>
      <p:sp>
        <p:nvSpPr>
          <p:cNvPr id="3" name="Shape 2">
            <a:extLst>
              <a:ext uri="{FF2B5EF4-FFF2-40B4-BE49-F238E27FC236}">
                <a16:creationId xmlns:a16="http://schemas.microsoft.com/office/drawing/2014/main" id="{EE2EE437-6751-E2F2-ABCD-3FD2357E2199}"/>
              </a:ext>
            </a:extLst>
          </p:cNvPr>
          <p:cNvSpPr/>
          <p:nvPr/>
        </p:nvSpPr>
        <p:spPr>
          <a:xfrm>
            <a:off x="6105412" y="4885920"/>
            <a:ext cx="5532119" cy="1580920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3">
            <a:extLst>
              <a:ext uri="{FF2B5EF4-FFF2-40B4-BE49-F238E27FC236}">
                <a16:creationId xmlns:a16="http://schemas.microsoft.com/office/drawing/2014/main" id="{C1DEBDB1-7C4B-BF5F-3911-A16C09A8D5D5}"/>
              </a:ext>
            </a:extLst>
          </p:cNvPr>
          <p:cNvSpPr/>
          <p:nvPr/>
        </p:nvSpPr>
        <p:spPr>
          <a:xfrm>
            <a:off x="6197067" y="4757661"/>
            <a:ext cx="947521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6000" b="1" noProof="0">
                <a:solidFill>
                  <a:srgbClr val="DC6900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“</a:t>
            </a:r>
            <a:endParaRPr lang="es-UY" sz="60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4">
            <a:extLst>
              <a:ext uri="{FF2B5EF4-FFF2-40B4-BE49-F238E27FC236}">
                <a16:creationId xmlns:a16="http://schemas.microsoft.com/office/drawing/2014/main" id="{F856D5FE-39E9-2F97-70AE-2E173E349F8C}"/>
              </a:ext>
            </a:extLst>
          </p:cNvPr>
          <p:cNvSpPr/>
          <p:nvPr/>
        </p:nvSpPr>
        <p:spPr>
          <a:xfrm>
            <a:off x="6670827" y="5083742"/>
            <a:ext cx="4632173" cy="11468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s-UY" sz="1500" i="1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Las diferencias de desempeño entre empresas responden crecientemente a capacidades dinámicas: la habilidad de las organizaciones para aprender, adaptarse y sostener procesos de transformación en el tiempo.</a:t>
            </a:r>
          </a:p>
        </p:txBody>
      </p:sp>
    </p:spTree>
    <p:extLst>
      <p:ext uri="{BB962C8B-B14F-4D97-AF65-F5344CB8AC3E}">
        <p14:creationId xmlns:p14="http://schemas.microsoft.com/office/powerpoint/2010/main" val="2138199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58180"/>
            <a:ext cx="1109441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3000" b="1" noProof="0">
                <a:solidFill>
                  <a:srgbClr val="2727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El portafolio de 9 líneas de transformación</a:t>
            </a:r>
            <a:endParaRPr lang="es-UY" sz="3000" noProof="0"/>
          </a:p>
        </p:txBody>
      </p:sp>
      <p:sp>
        <p:nvSpPr>
          <p:cNvPr id="4" name="Shape 2"/>
          <p:cNvSpPr/>
          <p:nvPr/>
        </p:nvSpPr>
        <p:spPr>
          <a:xfrm>
            <a:off x="1425334" y="2114775"/>
            <a:ext cx="4032000" cy="960120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5" name="Text 3"/>
          <p:cNvSpPr/>
          <p:nvPr/>
        </p:nvSpPr>
        <p:spPr>
          <a:xfrm>
            <a:off x="1608214" y="2206215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600" b="1">
                <a:solidFill>
                  <a:srgbClr val="6B6B6B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ÁREA DESAFÍO</a:t>
            </a:r>
            <a:r>
              <a:rPr lang="es-UY" sz="1600" b="1" noProof="0">
                <a:solidFill>
                  <a:srgbClr val="6B6B6B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 1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1608214" y="2480535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b="1" noProof="0">
                <a:solidFill>
                  <a:srgbClr val="272727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Competitividad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6263641" y="2114775"/>
            <a:ext cx="4030429" cy="960120"/>
          </a:xfrm>
          <a:prstGeom prst="rect">
            <a:avLst/>
          </a:prstGeom>
          <a:solidFill>
            <a:srgbClr val="DC6900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8" name="Text 6"/>
          <p:cNvSpPr/>
          <p:nvPr/>
        </p:nvSpPr>
        <p:spPr>
          <a:xfrm>
            <a:off x="6446522" y="2206215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600" b="1">
                <a:solidFill>
                  <a:srgbClr val="FFFFFF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ÁREA DESAFÍO</a:t>
            </a:r>
            <a:r>
              <a:rPr lang="es-UY" sz="1600" b="1" noProof="0">
                <a:solidFill>
                  <a:srgbClr val="FFFFFF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 2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6446521" y="2480535"/>
            <a:ext cx="51196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b="1" noProof="0">
                <a:solidFill>
                  <a:srgbClr val="FFFFFF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Productividad  ◄ ESTE INFORME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548640" y="3257775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i="1" noProof="0"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9 líneas de transformación, ancladas en la transición demográfica: revertir la divergencia de productividad del tejido empresarial uruguayo.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548640" y="4114672"/>
            <a:ext cx="292608" cy="292608"/>
          </a:xfrm>
          <a:prstGeom prst="ellipse">
            <a:avLst/>
          </a:prstGeom>
          <a:solidFill>
            <a:srgbClr val="FFF4E6"/>
          </a:solidFill>
          <a:ln w="12700">
            <a:solidFill>
              <a:srgbClr val="DC6900"/>
            </a:solidFill>
            <a:prstDash val="solid"/>
          </a:ln>
        </p:spPr>
        <p:txBody>
          <a:bodyPr/>
          <a:lstStyle/>
          <a:p>
            <a:endParaRPr lang="es-UY" sz="32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548640" y="411467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UY" sz="1100" b="1" noProof="0">
                <a:solidFill>
                  <a:srgbClr val="DC69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L1</a:t>
            </a:r>
            <a:endParaRPr lang="es-UY" sz="11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932688" y="4068952"/>
            <a:ext cx="4937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Extensionismo tecnológico y de gestión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548640" y="4571872"/>
            <a:ext cx="292608" cy="292608"/>
          </a:xfrm>
          <a:prstGeom prst="ellipse">
            <a:avLst/>
          </a:prstGeom>
          <a:solidFill>
            <a:srgbClr val="FFF4E6"/>
          </a:solidFill>
          <a:ln w="12700">
            <a:solidFill>
              <a:srgbClr val="DC6900"/>
            </a:solidFill>
            <a:prstDash val="solid"/>
          </a:ln>
        </p:spPr>
        <p:txBody>
          <a:bodyPr/>
          <a:lstStyle/>
          <a:p>
            <a:endParaRPr lang="es-UY" sz="32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548640" y="457187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UY" sz="1100" b="1" noProof="0">
                <a:solidFill>
                  <a:srgbClr val="DC69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L2</a:t>
            </a:r>
            <a:endParaRPr lang="es-UY" sz="11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932688" y="4526152"/>
            <a:ext cx="4937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Adopción digital productiva en pymes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548640" y="5029072"/>
            <a:ext cx="292608" cy="292608"/>
          </a:xfrm>
          <a:prstGeom prst="ellipse">
            <a:avLst/>
          </a:prstGeom>
          <a:solidFill>
            <a:srgbClr val="FFF4E6"/>
          </a:solidFill>
          <a:ln w="12700">
            <a:solidFill>
              <a:srgbClr val="DC6900"/>
            </a:solidFill>
            <a:prstDash val="solid"/>
          </a:ln>
        </p:spPr>
        <p:txBody>
          <a:bodyPr/>
          <a:lstStyle/>
          <a:p>
            <a:endParaRPr lang="es-UY" sz="32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548640" y="502907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UY" sz="1100" b="1" noProof="0">
                <a:solidFill>
                  <a:srgbClr val="DC69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L3</a:t>
            </a:r>
            <a:endParaRPr lang="es-UY" sz="11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932688" y="4983352"/>
            <a:ext cx="52395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Formación y recualificación para la productividad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548640" y="5486272"/>
            <a:ext cx="292608" cy="292608"/>
          </a:xfrm>
          <a:prstGeom prst="ellipse">
            <a:avLst/>
          </a:prstGeom>
          <a:solidFill>
            <a:srgbClr val="FFF4E6"/>
          </a:solidFill>
          <a:ln w="12700">
            <a:solidFill>
              <a:srgbClr val="DC6900"/>
            </a:solidFill>
            <a:prstDash val="solid"/>
          </a:ln>
        </p:spPr>
        <p:txBody>
          <a:bodyPr/>
          <a:lstStyle/>
          <a:p>
            <a:endParaRPr lang="es-UY" sz="32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548640" y="548627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UY" sz="1100" b="1" noProof="0">
                <a:solidFill>
                  <a:srgbClr val="DC69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L4</a:t>
            </a:r>
            <a:endParaRPr lang="es-UY" sz="11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932688" y="5440552"/>
            <a:ext cx="52395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Movilidad laboral y readecuación de competencias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Shape 24"/>
          <p:cNvSpPr/>
          <p:nvPr/>
        </p:nvSpPr>
        <p:spPr>
          <a:xfrm>
            <a:off x="548640" y="5943472"/>
            <a:ext cx="292608" cy="292608"/>
          </a:xfrm>
          <a:prstGeom prst="ellipse">
            <a:avLst/>
          </a:prstGeom>
          <a:solidFill>
            <a:srgbClr val="FFF4E6"/>
          </a:solidFill>
          <a:ln w="12700">
            <a:solidFill>
              <a:srgbClr val="DC6900"/>
            </a:solidFill>
            <a:prstDash val="solid"/>
          </a:ln>
        </p:spPr>
        <p:txBody>
          <a:bodyPr/>
          <a:lstStyle/>
          <a:p>
            <a:endParaRPr lang="es-UY" sz="32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548640" y="594347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UY" sz="1100" b="1" noProof="0">
                <a:solidFill>
                  <a:srgbClr val="DC69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L5</a:t>
            </a:r>
            <a:endParaRPr lang="es-UY" sz="11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932688" y="5897752"/>
            <a:ext cx="4937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Formalización productiva y piso de capacidades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Shape 27"/>
          <p:cNvSpPr/>
          <p:nvPr/>
        </p:nvSpPr>
        <p:spPr>
          <a:xfrm>
            <a:off x="6263640" y="4114672"/>
            <a:ext cx="292608" cy="292608"/>
          </a:xfrm>
          <a:prstGeom prst="ellipse">
            <a:avLst/>
          </a:prstGeom>
          <a:solidFill>
            <a:srgbClr val="FFF4E6"/>
          </a:solidFill>
          <a:ln w="12700">
            <a:solidFill>
              <a:srgbClr val="DC6900"/>
            </a:solidFill>
            <a:prstDash val="solid"/>
          </a:ln>
        </p:spPr>
        <p:txBody>
          <a:bodyPr/>
          <a:lstStyle/>
          <a:p>
            <a:endParaRPr lang="es-UY" sz="11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 28"/>
          <p:cNvSpPr/>
          <p:nvPr/>
        </p:nvSpPr>
        <p:spPr>
          <a:xfrm>
            <a:off x="6263640" y="411467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UY" sz="1100" b="1" noProof="0">
                <a:solidFill>
                  <a:srgbClr val="DC69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L6</a:t>
            </a:r>
            <a:endParaRPr lang="es-UY" sz="11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6647688" y="4068952"/>
            <a:ext cx="4937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Articulación ciencia-empresa en función de difusión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Shape 30"/>
          <p:cNvSpPr/>
          <p:nvPr/>
        </p:nvSpPr>
        <p:spPr>
          <a:xfrm>
            <a:off x="6263640" y="4571872"/>
            <a:ext cx="292608" cy="292608"/>
          </a:xfrm>
          <a:prstGeom prst="ellipse">
            <a:avLst/>
          </a:prstGeom>
          <a:solidFill>
            <a:srgbClr val="FFF4E6"/>
          </a:solidFill>
          <a:ln w="12700">
            <a:solidFill>
              <a:srgbClr val="DC6900"/>
            </a:solidFill>
            <a:prstDash val="solid"/>
          </a:ln>
        </p:spPr>
        <p:txBody>
          <a:bodyPr/>
          <a:lstStyle/>
          <a:p>
            <a:endParaRPr lang="es-UY" sz="11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 31"/>
          <p:cNvSpPr/>
          <p:nvPr/>
        </p:nvSpPr>
        <p:spPr>
          <a:xfrm>
            <a:off x="6263640" y="457187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UY" sz="1100" b="1" noProof="0">
                <a:solidFill>
                  <a:srgbClr val="DC69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L7</a:t>
            </a:r>
            <a:endParaRPr lang="es-UY" sz="11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 32"/>
          <p:cNvSpPr/>
          <p:nvPr/>
        </p:nvSpPr>
        <p:spPr>
          <a:xfrm>
            <a:off x="6647688" y="4526152"/>
            <a:ext cx="4937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Adopción de IA y analítica avanzada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Shape 33"/>
          <p:cNvSpPr/>
          <p:nvPr/>
        </p:nvSpPr>
        <p:spPr>
          <a:xfrm>
            <a:off x="6263640" y="5111368"/>
            <a:ext cx="292608" cy="292608"/>
          </a:xfrm>
          <a:prstGeom prst="ellipse">
            <a:avLst/>
          </a:prstGeom>
          <a:solidFill>
            <a:srgbClr val="FFF4E6"/>
          </a:solidFill>
          <a:ln w="12700">
            <a:solidFill>
              <a:srgbClr val="DC6900"/>
            </a:solidFill>
            <a:prstDash val="solid"/>
          </a:ln>
        </p:spPr>
        <p:txBody>
          <a:bodyPr/>
          <a:lstStyle/>
          <a:p>
            <a:endParaRPr lang="es-UY" sz="11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 34"/>
          <p:cNvSpPr/>
          <p:nvPr/>
        </p:nvSpPr>
        <p:spPr>
          <a:xfrm>
            <a:off x="6263640" y="511136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UY" sz="1100" b="1" noProof="0">
                <a:solidFill>
                  <a:srgbClr val="DC69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L8</a:t>
            </a:r>
            <a:endParaRPr lang="es-UY" sz="11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 35"/>
          <p:cNvSpPr/>
          <p:nvPr/>
        </p:nvSpPr>
        <p:spPr>
          <a:xfrm>
            <a:off x="6647688" y="5065648"/>
            <a:ext cx="4937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Red de difusión de mejores prácticas desde firmas frontera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Shape 36"/>
          <p:cNvSpPr/>
          <p:nvPr/>
        </p:nvSpPr>
        <p:spPr>
          <a:xfrm>
            <a:off x="6263640" y="5742304"/>
            <a:ext cx="292608" cy="292608"/>
          </a:xfrm>
          <a:prstGeom prst="ellipse">
            <a:avLst/>
          </a:prstGeom>
          <a:solidFill>
            <a:srgbClr val="FFF4E6"/>
          </a:solidFill>
          <a:ln w="12700">
            <a:solidFill>
              <a:srgbClr val="DC6900"/>
            </a:solidFill>
            <a:prstDash val="solid"/>
          </a:ln>
        </p:spPr>
        <p:txBody>
          <a:bodyPr/>
          <a:lstStyle/>
          <a:p>
            <a:endParaRPr lang="es-UY" sz="11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 37"/>
          <p:cNvSpPr/>
          <p:nvPr/>
        </p:nvSpPr>
        <p:spPr>
          <a:xfrm>
            <a:off x="6263640" y="574230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UY" sz="1100" b="1" noProof="0">
                <a:solidFill>
                  <a:srgbClr val="DC69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L9</a:t>
            </a:r>
            <a:endParaRPr lang="es-UY" sz="11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 38"/>
          <p:cNvSpPr/>
          <p:nvPr/>
        </p:nvSpPr>
        <p:spPr>
          <a:xfrm>
            <a:off x="6647688" y="5696584"/>
            <a:ext cx="4937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Simplificación regulatoria y reducción de costos de cumplimiento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 39"/>
          <p:cNvSpPr/>
          <p:nvPr/>
        </p:nvSpPr>
        <p:spPr>
          <a:xfrm>
            <a:off x="11002975" y="6455485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s-UY" sz="1000" noProof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s-UY" sz="1000" noProof="0" dirty="0"/>
          </a:p>
        </p:txBody>
      </p:sp>
      <p:sp>
        <p:nvSpPr>
          <p:cNvPr id="11" name="Shape 26">
            <a:extLst>
              <a:ext uri="{FF2B5EF4-FFF2-40B4-BE49-F238E27FC236}">
                <a16:creationId xmlns:a16="http://schemas.microsoft.com/office/drawing/2014/main" id="{246DE4F2-D01F-AFDF-4F3D-1BF51C0E8D21}"/>
              </a:ext>
            </a:extLst>
          </p:cNvPr>
          <p:cNvSpPr/>
          <p:nvPr/>
        </p:nvSpPr>
        <p:spPr>
          <a:xfrm>
            <a:off x="0" y="1025560"/>
            <a:ext cx="12191695" cy="64008"/>
          </a:xfrm>
          <a:prstGeom prst="rect">
            <a:avLst/>
          </a:prstGeom>
          <a:solidFill>
            <a:srgbClr val="D04A0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12" name="Shape 27">
            <a:extLst>
              <a:ext uri="{FF2B5EF4-FFF2-40B4-BE49-F238E27FC236}">
                <a16:creationId xmlns:a16="http://schemas.microsoft.com/office/drawing/2014/main" id="{E5A69C52-B6BE-BBDB-308B-6A84ED59D17B}"/>
              </a:ext>
            </a:extLst>
          </p:cNvPr>
          <p:cNvSpPr/>
          <p:nvPr/>
        </p:nvSpPr>
        <p:spPr>
          <a:xfrm>
            <a:off x="429767" y="1200610"/>
            <a:ext cx="10128254" cy="475488"/>
          </a:xfrm>
          <a:prstGeom prst="homePlate">
            <a:avLst/>
          </a:prstGeom>
          <a:solidFill>
            <a:schemeClr val="accent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42" name="Text 28">
            <a:extLst>
              <a:ext uri="{FF2B5EF4-FFF2-40B4-BE49-F238E27FC236}">
                <a16:creationId xmlns:a16="http://schemas.microsoft.com/office/drawing/2014/main" id="{66FCDA86-2265-6E42-AE77-7BD3B178BFB1}"/>
              </a:ext>
            </a:extLst>
          </p:cNvPr>
          <p:cNvSpPr/>
          <p:nvPr/>
        </p:nvSpPr>
        <p:spPr>
          <a:xfrm>
            <a:off x="594359" y="1200610"/>
            <a:ext cx="8992701" cy="475488"/>
          </a:xfrm>
          <a:prstGeom prst="rect">
            <a:avLst/>
          </a:prstGeom>
          <a:solidFill>
            <a:schemeClr val="accent2"/>
          </a:solidFill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500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➔  </a:t>
            </a:r>
            <a:r>
              <a:rPr lang="es-UY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 Área Desafío Productividad dentro de la Estrategia Nacional de Desarrollo</a:t>
            </a:r>
            <a:endParaRPr lang="es-UY" noProof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58180"/>
            <a:ext cx="1109441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3000" b="1" noProof="0">
                <a:solidFill>
                  <a:srgbClr val="2727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L1: Extensionismo tecnológico y de gestión</a:t>
            </a:r>
            <a:endParaRPr lang="es-UY" sz="3000" noProof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5349240" cy="2103120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777240" y="1965960"/>
            <a:ext cx="4892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2000" b="1" kern="0" spc="50" noProof="0">
                <a:solidFill>
                  <a:srgbClr val="B854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LA FIRMA (EMPRESA) -TIPO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822960" y="2331720"/>
            <a:ext cx="4800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15000"/>
              </a:lnSpc>
              <a:spcAft>
                <a:spcPts val="600"/>
              </a:spcAft>
              <a:buSzPct val="100000"/>
              <a:buChar char="✦"/>
            </a:pP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Empresa mediana que no escala.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SzPct val="100000"/>
              <a:buChar char="✦"/>
            </a:pP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Cayó de 50% a 37% de la productividad de las grandes en 14 años — divergencia activa.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SzPct val="100000"/>
              <a:buChar char="✦"/>
            </a:pP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Concentra la mitad del empleo formal en la muestra.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6263640" y="1828800"/>
            <a:ext cx="5349240" cy="2103120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6492240" y="1965960"/>
            <a:ext cx="4892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2000" b="1" kern="0" spc="50" noProof="0">
                <a:solidFill>
                  <a:srgbClr val="B854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QUÉ HACE LA LÍNEA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6537960" y="2331720"/>
            <a:ext cx="4800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15000"/>
              </a:lnSpc>
              <a:spcAft>
                <a:spcPts val="600"/>
              </a:spcAft>
              <a:buSzPct val="100000"/>
              <a:buChar char="✦"/>
            </a:pP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Diagnóstico empresarial + asistencia técnica in situ + mentorías + benchmarking sectorial.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SzPct val="100000"/>
              <a:buChar char="✦"/>
            </a:pP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Difunde lo que ya existe en la frontera interna hacia el tejido que no lo adopta por restricciones de capacidad directiva.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548640" y="4191630"/>
            <a:ext cx="5349240" cy="2103120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777240" y="4328790"/>
            <a:ext cx="4892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2000" b="1" kern="0" spc="50" noProof="0">
                <a:solidFill>
                  <a:srgbClr val="B854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REFERENCIA INTERNACIONAL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822960" y="4694550"/>
            <a:ext cx="4800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15000"/>
              </a:lnSpc>
              <a:spcAft>
                <a:spcPts val="600"/>
              </a:spcAft>
              <a:buSzPct val="100000"/>
              <a:buChar char="✦"/>
            </a:pP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Centros de Extensionismo Tecnológico (Corfo, Chile): 3.000+ pymes atendidas.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SzPct val="100000"/>
              <a:buChar char="✦"/>
            </a:pP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+26% productividad, −30% tiempos operativos, −24% tiempos de entrega, −19% costos.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6263640" y="4191630"/>
            <a:ext cx="5349240" cy="2057400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6492240" y="4328790"/>
            <a:ext cx="4892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2000" b="1" kern="0" spc="50" noProof="0">
                <a:solidFill>
                  <a:srgbClr val="B854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CÓMO MEDIR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6537960" y="4694550"/>
            <a:ext cx="4800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15000"/>
              </a:lnSpc>
              <a:spcAft>
                <a:spcPts val="600"/>
              </a:spcAft>
              <a:buSzPct val="100000"/>
              <a:buChar char="✦"/>
            </a:pP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Cierre de brecha de productividad relativa con respecto a la frontera interna.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SzPct val="100000"/>
              <a:buChar char="✦"/>
            </a:pP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Reducción de la dispersión </a:t>
            </a:r>
            <a:r>
              <a:rPr lang="es-UY" sz="1600" noProof="0" err="1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intra-sectorial</a:t>
            </a: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 (P90/P10).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11002975" y="644652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s-UY" sz="1000" noProof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s-UY" sz="1000" noProof="0" dirty="0"/>
          </a:p>
        </p:txBody>
      </p:sp>
      <p:sp>
        <p:nvSpPr>
          <p:cNvPr id="18" name="Shape 26">
            <a:extLst>
              <a:ext uri="{FF2B5EF4-FFF2-40B4-BE49-F238E27FC236}">
                <a16:creationId xmlns:a16="http://schemas.microsoft.com/office/drawing/2014/main" id="{35803559-39E3-2953-017E-01D553C6B9E5}"/>
              </a:ext>
            </a:extLst>
          </p:cNvPr>
          <p:cNvSpPr/>
          <p:nvPr/>
        </p:nvSpPr>
        <p:spPr>
          <a:xfrm>
            <a:off x="0" y="1025560"/>
            <a:ext cx="12191695" cy="64008"/>
          </a:xfrm>
          <a:prstGeom prst="rect">
            <a:avLst/>
          </a:prstGeom>
          <a:solidFill>
            <a:srgbClr val="D04A0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19" name="Shape 27">
            <a:extLst>
              <a:ext uri="{FF2B5EF4-FFF2-40B4-BE49-F238E27FC236}">
                <a16:creationId xmlns:a16="http://schemas.microsoft.com/office/drawing/2014/main" id="{9AA90884-9CF1-E5A2-85A7-C2D2BD61E6B6}"/>
              </a:ext>
            </a:extLst>
          </p:cNvPr>
          <p:cNvSpPr/>
          <p:nvPr/>
        </p:nvSpPr>
        <p:spPr>
          <a:xfrm>
            <a:off x="429767" y="1200610"/>
            <a:ext cx="11400872" cy="475488"/>
          </a:xfrm>
          <a:prstGeom prst="homePlate">
            <a:avLst/>
          </a:prstGeom>
          <a:solidFill>
            <a:schemeClr val="accent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20" name="Text 28">
            <a:extLst>
              <a:ext uri="{FF2B5EF4-FFF2-40B4-BE49-F238E27FC236}">
                <a16:creationId xmlns:a16="http://schemas.microsoft.com/office/drawing/2014/main" id="{98A3FB85-7292-60E8-09E6-01FD0D2C1826}"/>
              </a:ext>
            </a:extLst>
          </p:cNvPr>
          <p:cNvSpPr/>
          <p:nvPr/>
        </p:nvSpPr>
        <p:spPr>
          <a:xfrm>
            <a:off x="429767" y="1200610"/>
            <a:ext cx="11048696" cy="475488"/>
          </a:xfrm>
          <a:prstGeom prst="rect">
            <a:avLst/>
          </a:prstGeom>
          <a:solidFill>
            <a:schemeClr val="accent2"/>
          </a:solidFill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500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➔  </a:t>
            </a:r>
            <a:r>
              <a:rPr lang="es-UY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 ejemplo: Cómo el portafolio equipa a los protagonistas de la Estrategia Nacional de Desarrollo</a:t>
            </a:r>
            <a:endParaRPr lang="es-UY" noProof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20">
            <a:extLst>
              <a:ext uri="{FF2B5EF4-FFF2-40B4-BE49-F238E27FC236}">
                <a16:creationId xmlns:a16="http://schemas.microsoft.com/office/drawing/2014/main" id="{D208566A-C375-FC7D-6A69-AEE449A6E734}"/>
              </a:ext>
            </a:extLst>
          </p:cNvPr>
          <p:cNvSpPr/>
          <p:nvPr/>
        </p:nvSpPr>
        <p:spPr>
          <a:xfrm>
            <a:off x="502920" y="1058731"/>
            <a:ext cx="11201400" cy="2944473"/>
          </a:xfrm>
          <a:prstGeom prst="rect">
            <a:avLst/>
          </a:prstGeom>
          <a:solidFill>
            <a:schemeClr val="accent2">
              <a:lumMod val="75000"/>
            </a:scheme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2" name="Text 0"/>
          <p:cNvSpPr/>
          <p:nvPr/>
        </p:nvSpPr>
        <p:spPr>
          <a:xfrm>
            <a:off x="552844" y="45720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3200" b="1" noProof="0">
                <a:solidFill>
                  <a:srgbClr val="FFFFFF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La conclusión central</a:t>
            </a:r>
            <a:endParaRPr lang="es-UY" sz="32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1866637" y="1058732"/>
            <a:ext cx="9822443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s-UY" sz="2400" b="1" noProof="0">
                <a:solidFill>
                  <a:schemeClr val="bg1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El problema de productividad de Uruguay es un problema de ADOPCIÓN de soluciones concretas y a la vez un problema de DIFUSIÓN de soluciones ya existentes y probadas.</a:t>
            </a:r>
            <a:endParaRPr lang="es-UY" sz="2400" noProof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731519" y="2704652"/>
            <a:ext cx="10693225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s-UY" i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Es la ausencia de visión, incentivos o beneficios inmediatos a la adopción de estas medidas y al mismo tiempo </a:t>
            </a:r>
            <a:r>
              <a:rPr lang="es-UY" i="1" noProof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la insuficiente difusión generalizada de prácticas, capacidades y ganancias de eficiencia desde la frontera interna hacia el resto del tejido — heterogéneo, persistente y territorialmente </a:t>
            </a:r>
            <a:r>
              <a:rPr lang="es-UY" i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desigual. No es primordialmente la ausencia de firmas productivas, tecnología o instrumentos de apoyo.</a:t>
            </a:r>
            <a:endParaRPr lang="es-UY" i="1" noProof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538784" y="4143948"/>
            <a:ext cx="3566160" cy="1828800"/>
          </a:xfrm>
          <a:prstGeom prst="rect">
            <a:avLst/>
          </a:prstGeom>
          <a:solidFill>
            <a:schemeClr val="bg1"/>
          </a:solidFill>
          <a:ln/>
        </p:spPr>
        <p:txBody>
          <a:bodyPr/>
          <a:lstStyle/>
          <a:p>
            <a:endParaRPr lang="es-UY" sz="2000" noProof="0"/>
          </a:p>
        </p:txBody>
      </p:sp>
      <p:sp>
        <p:nvSpPr>
          <p:cNvPr id="6" name="Text 4"/>
          <p:cNvSpPr/>
          <p:nvPr/>
        </p:nvSpPr>
        <p:spPr>
          <a:xfrm>
            <a:off x="670164" y="4210164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s-UY" b="1"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Capacitación/educación empresarial y laboral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670164" y="4902797"/>
            <a:ext cx="3108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s-UY" sz="1500" i="1" noProof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Como instrumento de adopción de medidas y comportamientos productivos. Integración académica a necesidades concretas.</a:t>
            </a:r>
            <a:endParaRPr lang="es-UY" sz="1500" i="1" noProof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4375674" y="4131336"/>
            <a:ext cx="3566160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s-UY" sz="2000" noProof="0"/>
          </a:p>
        </p:txBody>
      </p:sp>
      <p:sp>
        <p:nvSpPr>
          <p:cNvPr id="9" name="Text 7"/>
          <p:cNvSpPr/>
          <p:nvPr/>
        </p:nvSpPr>
        <p:spPr>
          <a:xfrm>
            <a:off x="4604274" y="4210164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s-UY" b="1" noProof="0"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Reducir asimetrías de información</a:t>
            </a:r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4604274" y="4954296"/>
            <a:ext cx="3108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s-UY" sz="1500" i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Integración de la academia y de las empresas especializadas en soluciones productivas al resto del entramado.</a:t>
            </a:r>
          </a:p>
        </p:txBody>
      </p:sp>
      <p:sp>
        <p:nvSpPr>
          <p:cNvPr id="11" name="Shape 9"/>
          <p:cNvSpPr/>
          <p:nvPr/>
        </p:nvSpPr>
        <p:spPr>
          <a:xfrm>
            <a:off x="8190158" y="4131336"/>
            <a:ext cx="3566160" cy="1828800"/>
          </a:xfrm>
          <a:prstGeom prst="rect">
            <a:avLst/>
          </a:prstGeom>
          <a:solidFill>
            <a:schemeClr val="bg1"/>
          </a:solidFill>
          <a:ln/>
        </p:spPr>
        <p:txBody>
          <a:bodyPr/>
          <a:lstStyle/>
          <a:p>
            <a:endParaRPr lang="es-UY" sz="2000" noProof="0"/>
          </a:p>
        </p:txBody>
      </p:sp>
      <p:sp>
        <p:nvSpPr>
          <p:cNvPr id="12" name="Text 10"/>
          <p:cNvSpPr/>
          <p:nvPr/>
        </p:nvSpPr>
        <p:spPr>
          <a:xfrm>
            <a:off x="8418758" y="4314216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5000"/>
              </a:lnSpc>
            </a:pPr>
            <a:r>
              <a:rPr lang="es-UY" b="1"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Diferencias territoriales y entre tipos de empresa relevantes</a:t>
            </a:r>
          </a:p>
        </p:txBody>
      </p:sp>
      <p:sp>
        <p:nvSpPr>
          <p:cNvPr id="13" name="Text 11"/>
          <p:cNvSpPr/>
          <p:nvPr/>
        </p:nvSpPr>
        <p:spPr>
          <a:xfrm>
            <a:off x="8304458" y="5021683"/>
            <a:ext cx="3337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s-UY" sz="1500" i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Metas de cobertura geográfica y direccionadas a empresas más alejadas de la frontera de innovación.</a:t>
            </a:r>
          </a:p>
        </p:txBody>
      </p:sp>
      <p:sp>
        <p:nvSpPr>
          <p:cNvPr id="14" name="Text 12"/>
          <p:cNvSpPr/>
          <p:nvPr/>
        </p:nvSpPr>
        <p:spPr>
          <a:xfrm>
            <a:off x="11002975" y="644652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s-UY" sz="1000" noProof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s-UY" sz="1000" noProof="0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2052594-7B82-C7B5-BCD5-AD77EF3FF00E}"/>
              </a:ext>
            </a:extLst>
          </p:cNvPr>
          <p:cNvGrpSpPr/>
          <p:nvPr/>
        </p:nvGrpSpPr>
        <p:grpSpPr>
          <a:xfrm>
            <a:off x="667515" y="1199029"/>
            <a:ext cx="1034528" cy="1091005"/>
            <a:chOff x="819019" y="1652196"/>
            <a:chExt cx="731520" cy="731520"/>
          </a:xfrm>
        </p:grpSpPr>
        <p:sp>
          <p:nvSpPr>
            <p:cNvPr id="17" name="Shape 25">
              <a:extLst>
                <a:ext uri="{FF2B5EF4-FFF2-40B4-BE49-F238E27FC236}">
                  <a16:creationId xmlns:a16="http://schemas.microsoft.com/office/drawing/2014/main" id="{573C2A33-1AD5-90B1-AFC8-3735084C3402}"/>
                </a:ext>
              </a:extLst>
            </p:cNvPr>
            <p:cNvSpPr/>
            <p:nvPr/>
          </p:nvSpPr>
          <p:spPr>
            <a:xfrm>
              <a:off x="819019" y="1652196"/>
              <a:ext cx="731520" cy="73152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/>
            <a:effectLst>
              <a:outerShdw blurRad="76200" dist="25400" dir="5400000" algn="bl" rotWithShape="0">
                <a:srgbClr val="000000">
                  <a:alpha val="16000"/>
                </a:srgbClr>
              </a:outerShdw>
            </a:effectLst>
          </p:spPr>
          <p:txBody>
            <a:bodyPr/>
            <a:lstStyle/>
            <a:p>
              <a:endParaRPr lang="es-UY"/>
            </a:p>
          </p:txBody>
        </p:sp>
        <p:pic>
          <p:nvPicPr>
            <p:cNvPr id="18" name="Image 1" descr="preencoded.png">
              <a:extLst>
                <a:ext uri="{FF2B5EF4-FFF2-40B4-BE49-F238E27FC236}">
                  <a16:creationId xmlns:a16="http://schemas.microsoft.com/office/drawing/2014/main" id="{8000F20B-9F39-B50B-9FC4-6CEB8C73B2C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22665" y="1841637"/>
              <a:ext cx="336499" cy="336499"/>
            </a:xfrm>
            <a:prstGeom prst="rect">
              <a:avLst/>
            </a:prstGeom>
          </p:spPr>
        </p:pic>
      </p:grpSp>
      <p:sp>
        <p:nvSpPr>
          <p:cNvPr id="20" name="Text 20">
            <a:extLst>
              <a:ext uri="{FF2B5EF4-FFF2-40B4-BE49-F238E27FC236}">
                <a16:creationId xmlns:a16="http://schemas.microsoft.com/office/drawing/2014/main" id="{A69E0F4A-4518-5F54-02E5-C7B5E74819BA}"/>
              </a:ext>
            </a:extLst>
          </p:cNvPr>
          <p:cNvSpPr/>
          <p:nvPr/>
        </p:nvSpPr>
        <p:spPr>
          <a:xfrm>
            <a:off x="360504" y="6100880"/>
            <a:ext cx="11343816" cy="640080"/>
          </a:xfrm>
          <a:prstGeom prst="rect">
            <a:avLst/>
          </a:prstGeom>
          <a:solidFill>
            <a:schemeClr val="accent2">
              <a:lumMod val="75000"/>
            </a:schemeClr>
          </a:solidFill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i="1" noProof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Los esfuerzos en productividad deben sostenerse a largo plazo, con independencia de los ciclos económicos y políticos.</a:t>
            </a:r>
            <a:endParaRPr lang="es-UY" noProof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6600" b="1" noProof="0">
                <a:solidFill>
                  <a:srgbClr val="FFFFFF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Gracias</a:t>
            </a:r>
            <a:endParaRPr lang="es-UY" sz="6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777240" y="3794760"/>
            <a:ext cx="2194560" cy="0"/>
          </a:xfrm>
          <a:prstGeom prst="line">
            <a:avLst/>
          </a:prstGeom>
          <a:noFill/>
          <a:ln w="25400">
            <a:solidFill>
              <a:srgbClr val="DC6900"/>
            </a:solidFill>
            <a:prstDash val="solid"/>
          </a:ln>
        </p:spPr>
        <p:txBody>
          <a:bodyPr/>
          <a:lstStyle/>
          <a:p>
            <a:endParaRPr lang="es-UY" noProof="0"/>
          </a:p>
        </p:txBody>
      </p:sp>
      <p:sp>
        <p:nvSpPr>
          <p:cNvPr id="4" name="Text 2"/>
          <p:cNvSpPr/>
          <p:nvPr/>
        </p:nvSpPr>
        <p:spPr>
          <a:xfrm>
            <a:off x="731519" y="4023360"/>
            <a:ext cx="9210339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s-UY" sz="2000" i="1" noProof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portafolio completo, las fichas técnicas por línea y el detalle metodológico quedan disponibles para la deliberación del diálogo de la Estrategia Nacional de Desarrollo.</a:t>
            </a:r>
            <a:endParaRPr lang="es-UY" sz="2000" noProof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58180"/>
            <a:ext cx="1109441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3000" b="1" noProof="0">
                <a:solidFill>
                  <a:srgbClr val="2727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Alcance y objetivos del estudio</a:t>
            </a:r>
            <a:endParaRPr lang="es-UY" sz="3000" noProof="0"/>
          </a:p>
        </p:txBody>
      </p:sp>
      <p:sp>
        <p:nvSpPr>
          <p:cNvPr id="4" name="Text 2"/>
          <p:cNvSpPr/>
          <p:nvPr/>
        </p:nvSpPr>
        <p:spPr>
          <a:xfrm>
            <a:off x="480060" y="2103120"/>
            <a:ext cx="6309360" cy="4206240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Uruguay impulsa una </a:t>
            </a:r>
            <a:r>
              <a:rPr lang="es-UY" sz="1600" b="1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Estrategia Nacional de Desarrollo </a:t>
            </a: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de largo plazo, en el marco del Art. 66 de la Ley </a:t>
            </a:r>
            <a:r>
              <a:rPr lang="es-UY" sz="1600" noProof="0" err="1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N.°</a:t>
            </a: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 20.446, con diálogo cuatripartito: </a:t>
            </a:r>
            <a:r>
              <a:rPr lang="es-UY" sz="1600" b="1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Estado, trabajadores, empresarios y academia</a:t>
            </a: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.
ANDE encomendó a PwC un insumo técnico para el Área-Desafío 2 — Productividad: </a:t>
            </a:r>
            <a:r>
              <a:rPr lang="es-UY" sz="1600" b="1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identificar las condiciones que permiten que las oportunidades de transformación se difundan al conjunto del tejido productivo</a:t>
            </a: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.
El estudio persigue cinco objetivos: </a:t>
            </a:r>
            <a:r>
              <a:rPr lang="es-UY" sz="1600" b="1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caracterizar brechas</a:t>
            </a: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, </a:t>
            </a:r>
            <a:r>
              <a:rPr lang="es-UY" sz="1600" b="1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analizar adopción tecnológica y entorno habilitante</a:t>
            </a: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, </a:t>
            </a:r>
            <a:r>
              <a:rPr lang="es-UY" sz="1600" b="1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mapear actores</a:t>
            </a: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, </a:t>
            </a:r>
            <a:r>
              <a:rPr lang="es-UY" sz="1600" b="1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revisar experiencias internacionales </a:t>
            </a: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y </a:t>
            </a:r>
            <a:r>
              <a:rPr lang="es-UY" sz="1600" b="1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estructurar un portafolio de líneas de transformación </a:t>
            </a:r>
            <a:r>
              <a:rPr lang="es-UY" sz="1600" b="1" noProof="0" err="1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priorizables</a:t>
            </a: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.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7253935" y="2027816"/>
            <a:ext cx="4389120" cy="4297680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sz="2800" noProof="0"/>
          </a:p>
        </p:txBody>
      </p:sp>
      <p:sp>
        <p:nvSpPr>
          <p:cNvPr id="7" name="Shape 5"/>
          <p:cNvSpPr/>
          <p:nvPr/>
        </p:nvSpPr>
        <p:spPr>
          <a:xfrm>
            <a:off x="7452360" y="2468880"/>
            <a:ext cx="502920" cy="50292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DC6900"/>
            </a:solidFill>
            <a:prstDash val="solid"/>
          </a:ln>
        </p:spPr>
        <p:txBody>
          <a:bodyPr/>
          <a:lstStyle/>
          <a:p>
            <a:endParaRPr lang="es-UY" sz="2800" noProof="0"/>
          </a:p>
        </p:txBody>
      </p:sp>
      <p:sp>
        <p:nvSpPr>
          <p:cNvPr id="8" name="Text 6"/>
          <p:cNvSpPr/>
          <p:nvPr/>
        </p:nvSpPr>
        <p:spPr>
          <a:xfrm>
            <a:off x="7452360" y="24688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UY" sz="2400" b="1" noProof="0">
                <a:solidFill>
                  <a:srgbClr val="DC6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s-UY" sz="2400" noProof="0"/>
          </a:p>
        </p:txBody>
      </p:sp>
      <p:sp>
        <p:nvSpPr>
          <p:cNvPr id="9" name="Text 7"/>
          <p:cNvSpPr/>
          <p:nvPr/>
        </p:nvSpPr>
        <p:spPr>
          <a:xfrm>
            <a:off x="8092440" y="2514600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2000" noProof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Competitividad</a:t>
            </a:r>
            <a:endParaRPr lang="es-UY" sz="2000" noProof="0"/>
          </a:p>
        </p:txBody>
      </p:sp>
      <p:sp>
        <p:nvSpPr>
          <p:cNvPr id="10" name="Shape 8"/>
          <p:cNvSpPr/>
          <p:nvPr/>
        </p:nvSpPr>
        <p:spPr>
          <a:xfrm>
            <a:off x="7452360" y="3690769"/>
            <a:ext cx="502920" cy="502920"/>
          </a:xfrm>
          <a:prstGeom prst="ellipse">
            <a:avLst/>
          </a:prstGeom>
          <a:solidFill>
            <a:srgbClr val="DC6900"/>
          </a:solidFill>
          <a:ln w="19050">
            <a:solidFill>
              <a:srgbClr val="DC6900"/>
            </a:solidFill>
            <a:prstDash val="solid"/>
          </a:ln>
        </p:spPr>
        <p:txBody>
          <a:bodyPr/>
          <a:lstStyle/>
          <a:p>
            <a:endParaRPr lang="es-UY" sz="2800" noProof="0"/>
          </a:p>
        </p:txBody>
      </p:sp>
      <p:sp>
        <p:nvSpPr>
          <p:cNvPr id="11" name="Text 9"/>
          <p:cNvSpPr/>
          <p:nvPr/>
        </p:nvSpPr>
        <p:spPr>
          <a:xfrm>
            <a:off x="7452360" y="3690769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UY" sz="2400" b="1" noProof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s-UY" sz="2400" noProof="0"/>
          </a:p>
        </p:txBody>
      </p:sp>
      <p:sp>
        <p:nvSpPr>
          <p:cNvPr id="12" name="Text 10"/>
          <p:cNvSpPr/>
          <p:nvPr/>
        </p:nvSpPr>
        <p:spPr>
          <a:xfrm>
            <a:off x="8092440" y="3736489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2000" b="1" noProof="0">
                <a:solidFill>
                  <a:srgbClr val="2727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Productividad</a:t>
            </a:r>
            <a:endParaRPr lang="es-UY" sz="2000" noProof="0"/>
          </a:p>
        </p:txBody>
      </p:sp>
      <p:sp>
        <p:nvSpPr>
          <p:cNvPr id="13" name="Text 11"/>
          <p:cNvSpPr/>
          <p:nvPr/>
        </p:nvSpPr>
        <p:spPr>
          <a:xfrm>
            <a:off x="8092440" y="4102249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600" b="1" noProof="0">
                <a:solidFill>
                  <a:srgbClr val="DC6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 INFORME</a:t>
            </a:r>
            <a:endParaRPr lang="es-UY" sz="1600" noProof="0"/>
          </a:p>
        </p:txBody>
      </p:sp>
      <p:sp>
        <p:nvSpPr>
          <p:cNvPr id="14" name="Shape 12"/>
          <p:cNvSpPr/>
          <p:nvPr/>
        </p:nvSpPr>
        <p:spPr>
          <a:xfrm>
            <a:off x="7452360" y="4876801"/>
            <a:ext cx="502920" cy="50292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DC6900"/>
            </a:solidFill>
            <a:prstDash val="solid"/>
          </a:ln>
        </p:spPr>
        <p:txBody>
          <a:bodyPr/>
          <a:lstStyle/>
          <a:p>
            <a:endParaRPr lang="es-UY" sz="2800" noProof="0"/>
          </a:p>
        </p:txBody>
      </p:sp>
      <p:sp>
        <p:nvSpPr>
          <p:cNvPr id="15" name="Text 13"/>
          <p:cNvSpPr/>
          <p:nvPr/>
        </p:nvSpPr>
        <p:spPr>
          <a:xfrm>
            <a:off x="7452360" y="484990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UY" sz="2400" b="1" noProof="0">
                <a:solidFill>
                  <a:srgbClr val="DC6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s-UY" sz="2400" noProof="0"/>
          </a:p>
        </p:txBody>
      </p:sp>
      <p:sp>
        <p:nvSpPr>
          <p:cNvPr id="16" name="Text 14"/>
          <p:cNvSpPr/>
          <p:nvPr/>
        </p:nvSpPr>
        <p:spPr>
          <a:xfrm>
            <a:off x="8092440" y="4895626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2000" noProof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Sostenibilidad</a:t>
            </a:r>
            <a:endParaRPr lang="es-UY" sz="2000" noProof="0"/>
          </a:p>
        </p:txBody>
      </p:sp>
      <p:sp>
        <p:nvSpPr>
          <p:cNvPr id="18" name="Text 16"/>
          <p:cNvSpPr/>
          <p:nvPr/>
        </p:nvSpPr>
        <p:spPr>
          <a:xfrm>
            <a:off x="11002975" y="644652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s-UY" sz="1000" noProof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s-UY" sz="1000" noProof="0"/>
          </a:p>
        </p:txBody>
      </p:sp>
      <p:sp>
        <p:nvSpPr>
          <p:cNvPr id="20" name="Text 15">
            <a:extLst>
              <a:ext uri="{FF2B5EF4-FFF2-40B4-BE49-F238E27FC236}">
                <a16:creationId xmlns:a16="http://schemas.microsoft.com/office/drawing/2014/main" id="{9C274585-D8A7-9B88-99CB-49E4DBB57A26}"/>
              </a:ext>
            </a:extLst>
          </p:cNvPr>
          <p:cNvSpPr/>
          <p:nvPr/>
        </p:nvSpPr>
        <p:spPr>
          <a:xfrm>
            <a:off x="6230470" y="204598"/>
            <a:ext cx="5877099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350" b="1" i="1" noProof="0">
                <a:solidFill>
                  <a:schemeClr val="accent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Productividad: </a:t>
            </a:r>
            <a:r>
              <a:rPr lang="es-UY" sz="1350" i="1" noProof="0">
                <a:solidFill>
                  <a:schemeClr val="accent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relación entre la producción obtenida y los recursos utilizados para generarla. En otras palabras, mide cuán eficientemente una economía transforma insumos (trabajo, capital, tecnología, materias primas, etc.) en bienes y servicios</a:t>
            </a:r>
            <a:endParaRPr lang="es-UY" sz="1350" noProof="0">
              <a:solidFill>
                <a:schemeClr val="accent2"/>
              </a:solidFill>
            </a:endParaRPr>
          </a:p>
        </p:txBody>
      </p:sp>
      <p:sp>
        <p:nvSpPr>
          <p:cNvPr id="21" name="Shape 26">
            <a:extLst>
              <a:ext uri="{FF2B5EF4-FFF2-40B4-BE49-F238E27FC236}">
                <a16:creationId xmlns:a16="http://schemas.microsoft.com/office/drawing/2014/main" id="{7F6FA707-6AA9-3C5B-AFB2-8E3B8D2DC242}"/>
              </a:ext>
            </a:extLst>
          </p:cNvPr>
          <p:cNvSpPr/>
          <p:nvPr/>
        </p:nvSpPr>
        <p:spPr>
          <a:xfrm>
            <a:off x="0" y="1025560"/>
            <a:ext cx="12191695" cy="64008"/>
          </a:xfrm>
          <a:prstGeom prst="rect">
            <a:avLst/>
          </a:prstGeom>
          <a:solidFill>
            <a:srgbClr val="D04A0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22" name="Shape 27">
            <a:extLst>
              <a:ext uri="{FF2B5EF4-FFF2-40B4-BE49-F238E27FC236}">
                <a16:creationId xmlns:a16="http://schemas.microsoft.com/office/drawing/2014/main" id="{36C4F616-6DE6-3797-3A76-75AEABFAD2DA}"/>
              </a:ext>
            </a:extLst>
          </p:cNvPr>
          <p:cNvSpPr/>
          <p:nvPr/>
        </p:nvSpPr>
        <p:spPr>
          <a:xfrm>
            <a:off x="416052" y="1283297"/>
            <a:ext cx="3017520" cy="475488"/>
          </a:xfrm>
          <a:prstGeom prst="homePlate">
            <a:avLst/>
          </a:prstGeom>
          <a:solidFill>
            <a:schemeClr val="accent2"/>
          </a:solidFill>
          <a:ln/>
        </p:spPr>
        <p:txBody>
          <a:bodyPr/>
          <a:lstStyle/>
          <a:p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28">
            <a:extLst>
              <a:ext uri="{FF2B5EF4-FFF2-40B4-BE49-F238E27FC236}">
                <a16:creationId xmlns:a16="http://schemas.microsoft.com/office/drawing/2014/main" id="{B1CED5C9-2DA9-5D7C-32F6-C1E9281440E3}"/>
              </a:ext>
            </a:extLst>
          </p:cNvPr>
          <p:cNvSpPr/>
          <p:nvPr/>
        </p:nvSpPr>
        <p:spPr>
          <a:xfrm>
            <a:off x="548640" y="1283297"/>
            <a:ext cx="2514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500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➔  </a:t>
            </a:r>
            <a:r>
              <a:rPr lang="es-UY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 encargo</a:t>
            </a:r>
            <a:endParaRPr lang="es-UY" sz="1500" noProof="0"/>
          </a:p>
        </p:txBody>
      </p:sp>
      <p:sp>
        <p:nvSpPr>
          <p:cNvPr id="24" name="Text 31">
            <a:extLst>
              <a:ext uri="{FF2B5EF4-FFF2-40B4-BE49-F238E27FC236}">
                <a16:creationId xmlns:a16="http://schemas.microsoft.com/office/drawing/2014/main" id="{70A1D872-9880-E42D-8DF3-8D4868CEF5D6}"/>
              </a:ext>
            </a:extLst>
          </p:cNvPr>
          <p:cNvSpPr/>
          <p:nvPr/>
        </p:nvSpPr>
        <p:spPr>
          <a:xfrm>
            <a:off x="7315200" y="1380744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s-UY" sz="1600" b="1" kern="0" spc="50" noProof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 DIÁLOGO SE ORGANIZA EN TRES ÁREAS-DESAFÍO:</a:t>
            </a:r>
            <a:endParaRPr lang="es-UY" sz="1600" noProof="0"/>
          </a:p>
        </p:txBody>
      </p:sp>
      <p:sp>
        <p:nvSpPr>
          <p:cNvPr id="25" name="Arrow: Left 24">
            <a:extLst>
              <a:ext uri="{FF2B5EF4-FFF2-40B4-BE49-F238E27FC236}">
                <a16:creationId xmlns:a16="http://schemas.microsoft.com/office/drawing/2014/main" id="{85C941F6-BD24-0D01-7A2A-AE97295FFACE}"/>
              </a:ext>
            </a:extLst>
          </p:cNvPr>
          <p:cNvSpPr/>
          <p:nvPr/>
        </p:nvSpPr>
        <p:spPr>
          <a:xfrm>
            <a:off x="10578353" y="3546169"/>
            <a:ext cx="708212" cy="916193"/>
          </a:xfrm>
          <a:prstGeom prst="lef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 noProof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B521F56-E3A9-F78E-44FF-C9EC2F4ADE67}"/>
              </a:ext>
            </a:extLst>
          </p:cNvPr>
          <p:cNvSpPr txBox="1"/>
          <p:nvPr/>
        </p:nvSpPr>
        <p:spPr>
          <a:xfrm>
            <a:off x="10709076" y="2436372"/>
            <a:ext cx="1398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3200" noProof="0">
                <a:solidFill>
                  <a:schemeClr val="accent2"/>
                </a:solidFill>
                <a:latin typeface="Wingdings" panose="05000000000000000000" pitchFamily="2" charset="2"/>
              </a:rPr>
              <a:t>ü</a:t>
            </a:r>
            <a:endParaRPr lang="es-UY" noProof="0">
              <a:solidFill>
                <a:schemeClr val="accent2"/>
              </a:solidFill>
              <a:latin typeface="Wingdings" panose="05000000000000000000" pitchFamily="2" charset="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58180"/>
            <a:ext cx="1109441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3000" b="1" noProof="0">
                <a:solidFill>
                  <a:srgbClr val="2727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Tres pilares analíticos</a:t>
            </a:r>
            <a:endParaRPr lang="es-UY" sz="3000" noProof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3566160" cy="4114800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5" name="Shape 3"/>
          <p:cNvSpPr/>
          <p:nvPr/>
        </p:nvSpPr>
        <p:spPr>
          <a:xfrm>
            <a:off x="822960" y="2148840"/>
            <a:ext cx="640080" cy="640080"/>
          </a:xfrm>
          <a:prstGeom prst="ellipse">
            <a:avLst/>
          </a:prstGeom>
          <a:solidFill>
            <a:srgbClr val="FFF4E6"/>
          </a:solidFill>
          <a:ln w="19050">
            <a:solidFill>
              <a:srgbClr val="DC6900"/>
            </a:solidFill>
            <a:prstDash val="solid"/>
          </a:ln>
        </p:spPr>
        <p:txBody>
          <a:bodyPr/>
          <a:lstStyle/>
          <a:p>
            <a:endParaRPr lang="es-UY" noProof="0"/>
          </a:p>
        </p:txBody>
      </p:sp>
      <p:sp>
        <p:nvSpPr>
          <p:cNvPr id="6" name="Text 4"/>
          <p:cNvSpPr/>
          <p:nvPr/>
        </p:nvSpPr>
        <p:spPr>
          <a:xfrm>
            <a:off x="822960" y="21488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UY" sz="2200" b="1" noProof="0">
                <a:solidFill>
                  <a:srgbClr val="DC69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s-UY" sz="2200" noProof="0"/>
          </a:p>
        </p:txBody>
      </p:sp>
      <p:sp>
        <p:nvSpPr>
          <p:cNvPr id="7" name="Text 5"/>
          <p:cNvSpPr/>
          <p:nvPr/>
        </p:nvSpPr>
        <p:spPr>
          <a:xfrm>
            <a:off x="822960" y="292608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600" b="1" kern="0" spc="100" noProof="0">
                <a:solidFill>
                  <a:srgbClr val="DC69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PILAR 1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822960" y="320040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s-UY" sz="2000" b="1" noProof="0">
                <a:solidFill>
                  <a:srgbClr val="272727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Diagnóstico documental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5000"/>
              </a:lnSpc>
              <a:buNone/>
            </a:pPr>
            <a:r>
              <a:rPr lang="es-UY" sz="2000" b="1" noProof="0">
                <a:solidFill>
                  <a:srgbClr val="272727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cuantitativo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822960" y="4206240"/>
            <a:ext cx="30175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Caracterización de brechas de productividad a partir de información secundaria oficial y especializada: PL, PTF, dispersión entre empresas, sectores y territorios.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434840" y="1828800"/>
            <a:ext cx="3566160" cy="4114800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11" name="Shape 9"/>
          <p:cNvSpPr/>
          <p:nvPr/>
        </p:nvSpPr>
        <p:spPr>
          <a:xfrm>
            <a:off x="4709160" y="2148840"/>
            <a:ext cx="640080" cy="640080"/>
          </a:xfrm>
          <a:prstGeom prst="ellipse">
            <a:avLst/>
          </a:prstGeom>
          <a:solidFill>
            <a:srgbClr val="FFF4E6"/>
          </a:solidFill>
          <a:ln w="19050">
            <a:solidFill>
              <a:srgbClr val="DC6900"/>
            </a:solidFill>
            <a:prstDash val="solid"/>
          </a:ln>
        </p:spPr>
        <p:txBody>
          <a:bodyPr/>
          <a:lstStyle/>
          <a:p>
            <a:endParaRPr lang="es-UY" noProof="0"/>
          </a:p>
        </p:txBody>
      </p:sp>
      <p:sp>
        <p:nvSpPr>
          <p:cNvPr id="12" name="Text 10"/>
          <p:cNvSpPr/>
          <p:nvPr/>
        </p:nvSpPr>
        <p:spPr>
          <a:xfrm>
            <a:off x="4709160" y="21488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UY" sz="2200" b="1" noProof="0">
                <a:solidFill>
                  <a:srgbClr val="DC69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s-UY" sz="2200" noProof="0"/>
          </a:p>
        </p:txBody>
      </p:sp>
      <p:sp>
        <p:nvSpPr>
          <p:cNvPr id="13" name="Text 11"/>
          <p:cNvSpPr/>
          <p:nvPr/>
        </p:nvSpPr>
        <p:spPr>
          <a:xfrm>
            <a:off x="4709160" y="292608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600" b="1" kern="0" spc="100" noProof="0">
                <a:solidFill>
                  <a:srgbClr val="DC69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PILAR 2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4709160" y="320040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s-UY" sz="2000" b="1" noProof="0">
                <a:solidFill>
                  <a:srgbClr val="272727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Análisis mixto de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5000"/>
              </a:lnSpc>
              <a:buNone/>
            </a:pPr>
            <a:r>
              <a:rPr lang="es-UY" sz="2000" b="1" noProof="0">
                <a:solidFill>
                  <a:srgbClr val="272727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adopción y entorno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4709160" y="4206240"/>
            <a:ext cx="30175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Adopción y difusión tecnológica, capacidades habilitantes (humanas, de gestión, de articulación CTI) y entorno institucional y regulatorio.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8321040" y="1828800"/>
            <a:ext cx="3566160" cy="4114800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17" name="Shape 15"/>
          <p:cNvSpPr/>
          <p:nvPr/>
        </p:nvSpPr>
        <p:spPr>
          <a:xfrm>
            <a:off x="8595360" y="2148840"/>
            <a:ext cx="640080" cy="640080"/>
          </a:xfrm>
          <a:prstGeom prst="ellipse">
            <a:avLst/>
          </a:prstGeom>
          <a:solidFill>
            <a:srgbClr val="FFF4E6"/>
          </a:solidFill>
          <a:ln w="19050">
            <a:solidFill>
              <a:srgbClr val="DC6900"/>
            </a:solidFill>
            <a:prstDash val="solid"/>
          </a:ln>
        </p:spPr>
        <p:txBody>
          <a:bodyPr/>
          <a:lstStyle/>
          <a:p>
            <a:endParaRPr lang="es-UY" noProof="0"/>
          </a:p>
        </p:txBody>
      </p:sp>
      <p:sp>
        <p:nvSpPr>
          <p:cNvPr id="18" name="Text 16"/>
          <p:cNvSpPr/>
          <p:nvPr/>
        </p:nvSpPr>
        <p:spPr>
          <a:xfrm>
            <a:off x="8595360" y="21488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UY" sz="2200" b="1" noProof="0">
                <a:solidFill>
                  <a:srgbClr val="DC69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s-UY" sz="2200" noProof="0"/>
          </a:p>
        </p:txBody>
      </p:sp>
      <p:sp>
        <p:nvSpPr>
          <p:cNvPr id="19" name="Text 17"/>
          <p:cNvSpPr/>
          <p:nvPr/>
        </p:nvSpPr>
        <p:spPr>
          <a:xfrm>
            <a:off x="8595360" y="292608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600" b="1" kern="0" spc="100" noProof="0">
                <a:solidFill>
                  <a:srgbClr val="DC69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PILAR 3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8595360" y="320040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s-UY" sz="2000" b="1" noProof="0">
                <a:solidFill>
                  <a:srgbClr val="272727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Consulta cualitativa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5000"/>
              </a:lnSpc>
              <a:buNone/>
            </a:pPr>
            <a:r>
              <a:rPr lang="es-UY" sz="2000" b="1" noProof="0">
                <a:solidFill>
                  <a:srgbClr val="272727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aplicada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8595360" y="4206240"/>
            <a:ext cx="30175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Entrevistas semiestructuradas y encuesta a actores públicos, empresariales, sindicales y académicos, para validar el diagnóstico y construir líneas de transformación.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11002975" y="644652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s-UY" sz="1000" noProof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s-UY" sz="1000" noProof="0"/>
          </a:p>
        </p:txBody>
      </p:sp>
      <p:sp>
        <p:nvSpPr>
          <p:cNvPr id="24" name="Shape 27">
            <a:extLst>
              <a:ext uri="{FF2B5EF4-FFF2-40B4-BE49-F238E27FC236}">
                <a16:creationId xmlns:a16="http://schemas.microsoft.com/office/drawing/2014/main" id="{52B4225B-5527-E11B-2741-24D65EFD2560}"/>
              </a:ext>
            </a:extLst>
          </p:cNvPr>
          <p:cNvSpPr/>
          <p:nvPr/>
        </p:nvSpPr>
        <p:spPr>
          <a:xfrm>
            <a:off x="429768" y="1230675"/>
            <a:ext cx="4023360" cy="475488"/>
          </a:xfrm>
          <a:prstGeom prst="homePlate">
            <a:avLst/>
          </a:prstGeom>
          <a:solidFill>
            <a:schemeClr val="accent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25" name="Text 28">
            <a:extLst>
              <a:ext uri="{FF2B5EF4-FFF2-40B4-BE49-F238E27FC236}">
                <a16:creationId xmlns:a16="http://schemas.microsoft.com/office/drawing/2014/main" id="{B41E51C4-58BC-DCBE-BAF9-89D92E38B2FB}"/>
              </a:ext>
            </a:extLst>
          </p:cNvPr>
          <p:cNvSpPr/>
          <p:nvPr/>
        </p:nvSpPr>
        <p:spPr>
          <a:xfrm>
            <a:off x="594360" y="1230675"/>
            <a:ext cx="3520440" cy="475488"/>
          </a:xfrm>
          <a:prstGeom prst="rect">
            <a:avLst/>
          </a:prstGeom>
          <a:solidFill>
            <a:schemeClr val="accent2"/>
          </a:solidFill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500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➔  </a:t>
            </a:r>
            <a:r>
              <a:rPr lang="es-UY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Enfoque metodológico</a:t>
            </a:r>
            <a:endParaRPr lang="es-UY" noProof="0"/>
          </a:p>
        </p:txBody>
      </p:sp>
      <p:sp>
        <p:nvSpPr>
          <p:cNvPr id="26" name="Shape 26">
            <a:extLst>
              <a:ext uri="{FF2B5EF4-FFF2-40B4-BE49-F238E27FC236}">
                <a16:creationId xmlns:a16="http://schemas.microsoft.com/office/drawing/2014/main" id="{49CAB177-42FA-E805-3CD9-626AE15069B9}"/>
              </a:ext>
            </a:extLst>
          </p:cNvPr>
          <p:cNvSpPr/>
          <p:nvPr/>
        </p:nvSpPr>
        <p:spPr>
          <a:xfrm>
            <a:off x="0" y="1025560"/>
            <a:ext cx="12191695" cy="64008"/>
          </a:xfrm>
          <a:prstGeom prst="rect">
            <a:avLst/>
          </a:prstGeom>
          <a:solidFill>
            <a:srgbClr val="D04A02"/>
          </a:solidFill>
          <a:ln/>
        </p:spPr>
        <p:txBody>
          <a:bodyPr/>
          <a:lstStyle/>
          <a:p>
            <a:endParaRPr lang="es-UY" noProof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58180"/>
            <a:ext cx="1109441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3000" b="1" noProof="0">
                <a:solidFill>
                  <a:srgbClr val="2727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Un marco de tres capas para leer la productividad</a:t>
            </a:r>
            <a:endParaRPr lang="es-UY" sz="3000" noProof="0"/>
          </a:p>
        </p:txBody>
      </p:sp>
      <p:sp>
        <p:nvSpPr>
          <p:cNvPr id="4" name="Shape 2"/>
          <p:cNvSpPr/>
          <p:nvPr/>
        </p:nvSpPr>
        <p:spPr>
          <a:xfrm flipV="1">
            <a:off x="1920240" y="1828800"/>
            <a:ext cx="2926080" cy="1188720"/>
          </a:xfrm>
          <a:prstGeom prst="trapezoid">
            <a:avLst/>
          </a:prstGeom>
          <a:solidFill>
            <a:srgbClr val="B85400"/>
          </a:solidFill>
          <a:ln/>
        </p:spPr>
        <p:txBody>
          <a:bodyPr/>
          <a:lstStyle/>
          <a:p>
            <a:endParaRPr lang="es-UY" sz="2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1920240" y="19659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UY" sz="2000" b="1" noProof="0">
                <a:solidFill>
                  <a:srgbClr val="FFFFFF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MACRO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hape 4"/>
          <p:cNvSpPr/>
          <p:nvPr/>
        </p:nvSpPr>
        <p:spPr>
          <a:xfrm flipV="1">
            <a:off x="1188720" y="3200400"/>
            <a:ext cx="4389120" cy="1188720"/>
          </a:xfrm>
          <a:prstGeom prst="trapezoid">
            <a:avLst/>
          </a:prstGeom>
          <a:solidFill>
            <a:srgbClr val="DC6900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7" name="Text 5"/>
          <p:cNvSpPr/>
          <p:nvPr/>
        </p:nvSpPr>
        <p:spPr>
          <a:xfrm>
            <a:off x="1188720" y="3337560"/>
            <a:ext cx="4389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UY" sz="2000" b="1" noProof="0">
                <a:solidFill>
                  <a:srgbClr val="FFFFFF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MESO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hape 6"/>
          <p:cNvSpPr/>
          <p:nvPr/>
        </p:nvSpPr>
        <p:spPr>
          <a:xfrm flipV="1">
            <a:off x="457200" y="4572000"/>
            <a:ext cx="5852160" cy="1188720"/>
          </a:xfrm>
          <a:prstGeom prst="trapezoid">
            <a:avLst/>
          </a:prstGeom>
          <a:solidFill>
            <a:srgbClr val="F0983D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9" name="Text 7"/>
          <p:cNvSpPr/>
          <p:nvPr/>
        </p:nvSpPr>
        <p:spPr>
          <a:xfrm>
            <a:off x="457200" y="4709160"/>
            <a:ext cx="5852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UY" sz="2000" b="1" noProof="0">
                <a:solidFill>
                  <a:srgbClr val="FFFFFF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MICRO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6949440" y="1828800"/>
            <a:ext cx="46634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CEC"/>
            </a:solidFill>
            <a:prstDash val="solid"/>
          </a:ln>
        </p:spPr>
        <p:txBody>
          <a:bodyPr/>
          <a:lstStyle/>
          <a:p>
            <a:endParaRPr lang="es-UY" noProof="0"/>
          </a:p>
        </p:txBody>
      </p:sp>
      <p:sp>
        <p:nvSpPr>
          <p:cNvPr id="11" name="Shape 9"/>
          <p:cNvSpPr/>
          <p:nvPr/>
        </p:nvSpPr>
        <p:spPr>
          <a:xfrm>
            <a:off x="6949440" y="1828800"/>
            <a:ext cx="73152" cy="1143000"/>
          </a:xfrm>
          <a:prstGeom prst="rect">
            <a:avLst/>
          </a:prstGeom>
          <a:solidFill>
            <a:srgbClr val="B85400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12" name="Text 10"/>
          <p:cNvSpPr/>
          <p:nvPr/>
        </p:nvSpPr>
        <p:spPr>
          <a:xfrm>
            <a:off x="7178040" y="192024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2000" b="1" noProof="0">
                <a:solidFill>
                  <a:srgbClr val="B854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CAPA MACRO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7178040" y="2194560"/>
            <a:ext cx="4297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Resultado observable — Productividad Laboral (PL) y Productividad Total de Factores (PTF). Termómetro del diagnóstico, no palanca de política.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6949440" y="3200400"/>
            <a:ext cx="46634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CEC"/>
            </a:solidFill>
            <a:prstDash val="solid"/>
          </a:ln>
        </p:spPr>
        <p:txBody>
          <a:bodyPr/>
          <a:lstStyle/>
          <a:p>
            <a:endParaRPr lang="es-UY" noProof="0"/>
          </a:p>
        </p:txBody>
      </p:sp>
      <p:sp>
        <p:nvSpPr>
          <p:cNvPr id="15" name="Shape 13"/>
          <p:cNvSpPr/>
          <p:nvPr/>
        </p:nvSpPr>
        <p:spPr>
          <a:xfrm>
            <a:off x="6949440" y="3200400"/>
            <a:ext cx="73152" cy="1143000"/>
          </a:xfrm>
          <a:prstGeom prst="rect">
            <a:avLst/>
          </a:prstGeom>
          <a:solidFill>
            <a:srgbClr val="DC6900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16" name="Text 14"/>
          <p:cNvSpPr/>
          <p:nvPr/>
        </p:nvSpPr>
        <p:spPr>
          <a:xfrm>
            <a:off x="7178040" y="329184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2000" b="1" noProof="0">
                <a:solidFill>
                  <a:srgbClr val="DC69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CAPA MESO</a:t>
            </a:r>
            <a:endParaRPr lang="es-UY" sz="20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7178040" y="3566160"/>
            <a:ext cx="4297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Transferencia de productividad — ¿la frontera de eficiencia difunde ganancias al resto del tejido? 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6949440" y="4572000"/>
            <a:ext cx="46634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CEC"/>
            </a:solidFill>
            <a:prstDash val="solid"/>
          </a:ln>
        </p:spPr>
        <p:txBody>
          <a:bodyPr/>
          <a:lstStyle/>
          <a:p>
            <a:endParaRPr lang="es-UY" noProof="0"/>
          </a:p>
        </p:txBody>
      </p:sp>
      <p:sp>
        <p:nvSpPr>
          <p:cNvPr id="19" name="Shape 17"/>
          <p:cNvSpPr/>
          <p:nvPr/>
        </p:nvSpPr>
        <p:spPr>
          <a:xfrm>
            <a:off x="6949440" y="4572000"/>
            <a:ext cx="73152" cy="1143000"/>
          </a:xfrm>
          <a:prstGeom prst="rect">
            <a:avLst/>
          </a:prstGeom>
          <a:solidFill>
            <a:srgbClr val="F0983D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20" name="Text 18"/>
          <p:cNvSpPr/>
          <p:nvPr/>
        </p:nvSpPr>
        <p:spPr>
          <a:xfrm>
            <a:off x="7178040" y="466344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600" b="1" noProof="0">
                <a:solidFill>
                  <a:srgbClr val="F0983D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CAPA MICRO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7178040" y="4937760"/>
            <a:ext cx="4297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Adopción de productividad — capacidad de absorción de las empresas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411479" y="5905100"/>
            <a:ext cx="1123157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600" i="1" noProof="0">
                <a:solidFill>
                  <a:schemeClr val="accent2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Esta arquitectura invierte la lógica diagnóstica habitual: en vez de observar una PTF baja y concluir “hay un problema”, el informe parte de las fallas de adopción y transferencia para explicar el resultado agregado.</a:t>
            </a:r>
            <a:endParaRPr lang="es-UY" sz="1600" noProof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11002975" y="644652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s-UY" sz="1000" noProof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s-UY" sz="1000" noProof="0"/>
          </a:p>
        </p:txBody>
      </p:sp>
      <p:sp>
        <p:nvSpPr>
          <p:cNvPr id="25" name="Shape 26">
            <a:extLst>
              <a:ext uri="{FF2B5EF4-FFF2-40B4-BE49-F238E27FC236}">
                <a16:creationId xmlns:a16="http://schemas.microsoft.com/office/drawing/2014/main" id="{2D3274C2-4785-247D-B181-F8E34DF0AA2B}"/>
              </a:ext>
            </a:extLst>
          </p:cNvPr>
          <p:cNvSpPr/>
          <p:nvPr/>
        </p:nvSpPr>
        <p:spPr>
          <a:xfrm>
            <a:off x="0" y="1025560"/>
            <a:ext cx="12191695" cy="64008"/>
          </a:xfrm>
          <a:prstGeom prst="rect">
            <a:avLst/>
          </a:prstGeom>
          <a:solidFill>
            <a:srgbClr val="D04A0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26" name="Shape 27">
            <a:extLst>
              <a:ext uri="{FF2B5EF4-FFF2-40B4-BE49-F238E27FC236}">
                <a16:creationId xmlns:a16="http://schemas.microsoft.com/office/drawing/2014/main" id="{3AEB000E-7BDD-0A4B-768B-DAB944879739}"/>
              </a:ext>
            </a:extLst>
          </p:cNvPr>
          <p:cNvSpPr/>
          <p:nvPr/>
        </p:nvSpPr>
        <p:spPr>
          <a:xfrm>
            <a:off x="429768" y="1230675"/>
            <a:ext cx="4023360" cy="475488"/>
          </a:xfrm>
          <a:prstGeom prst="homePlate">
            <a:avLst/>
          </a:prstGeom>
          <a:solidFill>
            <a:schemeClr val="accent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27" name="Text 28">
            <a:extLst>
              <a:ext uri="{FF2B5EF4-FFF2-40B4-BE49-F238E27FC236}">
                <a16:creationId xmlns:a16="http://schemas.microsoft.com/office/drawing/2014/main" id="{5BA1ADF0-D052-3934-7E7F-04FB9C4C37F1}"/>
              </a:ext>
            </a:extLst>
          </p:cNvPr>
          <p:cNvSpPr/>
          <p:nvPr/>
        </p:nvSpPr>
        <p:spPr>
          <a:xfrm>
            <a:off x="594360" y="1230675"/>
            <a:ext cx="3520440" cy="475488"/>
          </a:xfrm>
          <a:prstGeom prst="rect">
            <a:avLst/>
          </a:prstGeom>
          <a:solidFill>
            <a:schemeClr val="accent2"/>
          </a:solidFill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500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➔  </a:t>
            </a:r>
            <a:r>
              <a:rPr lang="es-UY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Marco Conceptual</a:t>
            </a:r>
            <a:endParaRPr lang="es-UY" noProof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58180"/>
            <a:ext cx="1109441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3000" b="1" noProof="0">
                <a:solidFill>
                  <a:srgbClr val="2727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Diagnóstico: ¿dónde está Uruguay?</a:t>
            </a:r>
            <a:endParaRPr lang="es-UY" sz="3000" noProof="0"/>
          </a:p>
        </p:txBody>
      </p:sp>
      <p:sp>
        <p:nvSpPr>
          <p:cNvPr id="4" name="Text 2"/>
          <p:cNvSpPr/>
          <p:nvPr/>
        </p:nvSpPr>
        <p:spPr>
          <a:xfrm>
            <a:off x="450028" y="3048003"/>
            <a:ext cx="3291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6200" b="1" noProof="0">
                <a:solidFill>
                  <a:srgbClr val="DC6900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44%</a:t>
            </a:r>
            <a:endParaRPr lang="es-UY" sz="62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450028" y="4099563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de la productividad laboral de EE.UU. Supera a Chile (37%), Argentina (35%), Costa Rica (34%) y Brasil (23%).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457109"/>
              </p:ext>
            </p:extLst>
          </p:nvPr>
        </p:nvGraphicFramePr>
        <p:xfrm>
          <a:off x="4297680" y="1909484"/>
          <a:ext cx="3657600" cy="4094480"/>
        </p:xfrm>
        <a:graphic>
          <a:graphicData uri="http://schemas.openxmlformats.org/drawingml/2006/table">
            <a:tbl>
              <a:tblPr/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7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s-UY" sz="1400" b="1" noProof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País</a:t>
                      </a:r>
                      <a:endParaRPr lang="es-UY" sz="1400" noProof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s-UY" sz="1400" b="1" noProof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% respecto a EE.UU.</a:t>
                      </a:r>
                      <a:endParaRPr lang="es-UY" sz="1400" noProof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s-UY" sz="1400" noProof="0">
                          <a:solidFill>
                            <a:srgbClr val="272727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Irlanda*</a:t>
                      </a:r>
                      <a:endParaRPr lang="es-UY" sz="1400" noProof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s-UY" sz="1400" noProof="0">
                          <a:solidFill>
                            <a:srgbClr val="272727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76%</a:t>
                      </a:r>
                      <a:endParaRPr lang="es-UY" sz="1400" noProof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s-UY" sz="1400" noProof="0">
                          <a:solidFill>
                            <a:srgbClr val="272727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Nueva Zelanda</a:t>
                      </a:r>
                      <a:endParaRPr lang="es-UY" sz="1400" noProof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s-UY" sz="1400" noProof="0">
                          <a:solidFill>
                            <a:srgbClr val="272727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61%</a:t>
                      </a:r>
                      <a:endParaRPr lang="es-UY" sz="1400" noProof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s-UY" sz="1400" noProof="0">
                          <a:solidFill>
                            <a:srgbClr val="272727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Uruguay</a:t>
                      </a:r>
                      <a:endParaRPr lang="es-UY" sz="1400" noProof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s-UY" sz="1400" b="1" noProof="0">
                          <a:solidFill>
                            <a:srgbClr val="DC69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44%</a:t>
                      </a:r>
                      <a:endParaRPr lang="es-UY" sz="1400" noProof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s-UY" sz="1400" noProof="0">
                          <a:solidFill>
                            <a:srgbClr val="272727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Chile</a:t>
                      </a:r>
                      <a:endParaRPr lang="es-UY" sz="1400" noProof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s-UY" sz="1400" noProof="0">
                          <a:solidFill>
                            <a:srgbClr val="272727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37%</a:t>
                      </a:r>
                      <a:endParaRPr lang="es-UY" sz="1400" noProof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s-UY" sz="1400" noProof="0">
                          <a:solidFill>
                            <a:srgbClr val="272727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Argentina</a:t>
                      </a:r>
                      <a:endParaRPr lang="es-UY" sz="1400" noProof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s-UY" sz="1400" noProof="0">
                          <a:solidFill>
                            <a:srgbClr val="272727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35%</a:t>
                      </a:r>
                      <a:endParaRPr lang="es-UY" sz="1400" noProof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s-UY" sz="1400" noProof="0">
                          <a:solidFill>
                            <a:srgbClr val="272727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Costa Rica</a:t>
                      </a:r>
                      <a:endParaRPr lang="es-UY" sz="1400" noProof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s-UY" sz="1400" noProof="0">
                          <a:solidFill>
                            <a:srgbClr val="272727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34%</a:t>
                      </a:r>
                      <a:endParaRPr lang="es-UY" sz="1400" noProof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s-UY" sz="1400" noProof="0">
                          <a:solidFill>
                            <a:srgbClr val="272727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Brasil</a:t>
                      </a:r>
                      <a:endParaRPr lang="es-UY" sz="1400" noProof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s-UY" sz="1400" noProof="0">
                          <a:solidFill>
                            <a:srgbClr val="272727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23%</a:t>
                      </a:r>
                      <a:endParaRPr lang="es-UY" sz="1400" noProof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s-UY" sz="1400" noProof="0">
                          <a:solidFill>
                            <a:srgbClr val="272727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Paraguay</a:t>
                      </a:r>
                      <a:endParaRPr lang="es-UY" sz="1400" noProof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s-UY" sz="1400" noProof="0">
                          <a:solidFill>
                            <a:srgbClr val="272727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19%</a:t>
                      </a:r>
                      <a:endParaRPr lang="es-UY" sz="1400" noProof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4297680" y="6003964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000" i="1" noProof="0">
                <a:solidFill>
                  <a:srgbClr val="6B6B6B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*Irlanda: cifra distorsionada por </a:t>
            </a:r>
            <a:r>
              <a:rPr lang="es-UY" sz="1000" i="1" noProof="0" err="1">
                <a:solidFill>
                  <a:srgbClr val="6B6B6B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profit-shifting</a:t>
            </a:r>
            <a:r>
              <a:rPr lang="es-UY" sz="1000" i="1" noProof="0">
                <a:solidFill>
                  <a:srgbClr val="6B6B6B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 de multinacionales; interpretar con cautela (OCDE, </a:t>
            </a:r>
            <a:r>
              <a:rPr lang="es-UY" sz="1000" i="1" noProof="0" err="1">
                <a:solidFill>
                  <a:srgbClr val="6B6B6B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Conference</a:t>
            </a:r>
            <a:r>
              <a:rPr lang="es-UY" sz="1000" i="1" noProof="0">
                <a:solidFill>
                  <a:srgbClr val="6B6B6B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 Board).</a:t>
            </a:r>
            <a:endParaRPr lang="es-UY" sz="10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hape 5"/>
          <p:cNvSpPr/>
          <p:nvPr/>
        </p:nvSpPr>
        <p:spPr>
          <a:xfrm>
            <a:off x="8321040" y="1909484"/>
            <a:ext cx="3291840" cy="4023360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6"/>
          <p:cNvSpPr/>
          <p:nvPr/>
        </p:nvSpPr>
        <p:spPr>
          <a:xfrm>
            <a:off x="8549640" y="2138084"/>
            <a:ext cx="2834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4000" b="1" noProof="0">
                <a:solidFill>
                  <a:srgbClr val="B85400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−2,6%</a:t>
            </a:r>
            <a:endParaRPr lang="es-UY" sz="40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7"/>
          <p:cNvSpPr/>
          <p:nvPr/>
        </p:nvSpPr>
        <p:spPr>
          <a:xfrm>
            <a:off x="8549640" y="2869604"/>
            <a:ext cx="2834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caída anual promedio de la PTF uruguaya, 1990–2022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8"/>
          <p:cNvSpPr/>
          <p:nvPr/>
        </p:nvSpPr>
        <p:spPr>
          <a:xfrm>
            <a:off x="8549640" y="4058324"/>
            <a:ext cx="28346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s-UY" i="1" noProof="0">
                <a:solidFill>
                  <a:schemeClr val="accent2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El producto por trabajador creció cerca de 50% entre 2002 y 2022.</a:t>
            </a:r>
            <a:endParaRPr lang="es-UY" noProof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9"/>
          <p:cNvSpPr/>
          <p:nvPr/>
        </p:nvSpPr>
        <p:spPr>
          <a:xfrm>
            <a:off x="429767" y="5338484"/>
            <a:ext cx="33147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000" i="1" noProof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Fuente: The </a:t>
            </a:r>
            <a:r>
              <a:rPr lang="es-UY" sz="1000" i="1" noProof="0" err="1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Conference</a:t>
            </a:r>
            <a:r>
              <a:rPr lang="es-UY" sz="1000" i="1" noProof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Board, Total Economy </a:t>
            </a:r>
            <a:r>
              <a:rPr lang="es-UY" sz="1000" i="1" noProof="0" err="1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</a:t>
            </a:r>
            <a:r>
              <a:rPr lang="es-UY" sz="1000" i="1" noProof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sept. 2025</a:t>
            </a:r>
            <a:endParaRPr lang="es-UY" sz="1000" i="1" noProof="0"/>
          </a:p>
        </p:txBody>
      </p:sp>
      <p:sp>
        <p:nvSpPr>
          <p:cNvPr id="13" name="Text 10"/>
          <p:cNvSpPr/>
          <p:nvPr/>
        </p:nvSpPr>
        <p:spPr>
          <a:xfrm>
            <a:off x="11002975" y="644652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s-UY" sz="1000" noProof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5</a:t>
            </a:r>
            <a:endParaRPr lang="es-UY" sz="1000" noProof="0"/>
          </a:p>
        </p:txBody>
      </p:sp>
      <p:sp>
        <p:nvSpPr>
          <p:cNvPr id="15" name="Shape 26">
            <a:extLst>
              <a:ext uri="{FF2B5EF4-FFF2-40B4-BE49-F238E27FC236}">
                <a16:creationId xmlns:a16="http://schemas.microsoft.com/office/drawing/2014/main" id="{9F3ED235-9705-676F-30E7-D08A795C79E4}"/>
              </a:ext>
            </a:extLst>
          </p:cNvPr>
          <p:cNvSpPr/>
          <p:nvPr/>
        </p:nvSpPr>
        <p:spPr>
          <a:xfrm>
            <a:off x="0" y="1025560"/>
            <a:ext cx="12191695" cy="64008"/>
          </a:xfrm>
          <a:prstGeom prst="rect">
            <a:avLst/>
          </a:prstGeom>
          <a:solidFill>
            <a:srgbClr val="D04A0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16" name="Shape 27">
            <a:extLst>
              <a:ext uri="{FF2B5EF4-FFF2-40B4-BE49-F238E27FC236}">
                <a16:creationId xmlns:a16="http://schemas.microsoft.com/office/drawing/2014/main" id="{B3CFB76B-D9B0-08C3-25D1-04EC82AA4E13}"/>
              </a:ext>
            </a:extLst>
          </p:cNvPr>
          <p:cNvSpPr/>
          <p:nvPr/>
        </p:nvSpPr>
        <p:spPr>
          <a:xfrm>
            <a:off x="429767" y="1230675"/>
            <a:ext cx="5244891" cy="475488"/>
          </a:xfrm>
          <a:prstGeom prst="homePlate">
            <a:avLst/>
          </a:prstGeom>
          <a:solidFill>
            <a:schemeClr val="accent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17" name="Text 28">
            <a:extLst>
              <a:ext uri="{FF2B5EF4-FFF2-40B4-BE49-F238E27FC236}">
                <a16:creationId xmlns:a16="http://schemas.microsoft.com/office/drawing/2014/main" id="{CEE7F81D-1698-576A-C7F3-AD2A019A11CD}"/>
              </a:ext>
            </a:extLst>
          </p:cNvPr>
          <p:cNvSpPr/>
          <p:nvPr/>
        </p:nvSpPr>
        <p:spPr>
          <a:xfrm>
            <a:off x="594359" y="1230675"/>
            <a:ext cx="4748605" cy="475488"/>
          </a:xfrm>
          <a:prstGeom prst="rect">
            <a:avLst/>
          </a:prstGeom>
          <a:solidFill>
            <a:schemeClr val="accent2"/>
          </a:solidFill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500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➔  </a:t>
            </a:r>
            <a:r>
              <a:rPr lang="es-UY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Brecha frente a la frontera internacional</a:t>
            </a:r>
            <a:endParaRPr lang="es-UY" noProof="0"/>
          </a:p>
        </p:txBody>
      </p:sp>
      <p:sp>
        <p:nvSpPr>
          <p:cNvPr id="18" name="Text 28">
            <a:extLst>
              <a:ext uri="{FF2B5EF4-FFF2-40B4-BE49-F238E27FC236}">
                <a16:creationId xmlns:a16="http://schemas.microsoft.com/office/drawing/2014/main" id="{8B96262B-535A-A6E6-354D-F8AF1DA2A061}"/>
              </a:ext>
            </a:extLst>
          </p:cNvPr>
          <p:cNvSpPr/>
          <p:nvPr/>
        </p:nvSpPr>
        <p:spPr>
          <a:xfrm>
            <a:off x="450028" y="1948479"/>
            <a:ext cx="298345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b="1" noProof="0">
                <a:latin typeface="Arial" pitchFamily="34" charset="0"/>
                <a:cs typeface="Arial" pitchFamily="34" charset="-120"/>
              </a:rPr>
              <a:t>Productividad laboral:</a:t>
            </a:r>
            <a:endParaRPr lang="es-UY" sz="2400" noProof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D4CB3F1-5E81-8CBB-01F4-3143EF33C063}"/>
              </a:ext>
            </a:extLst>
          </p:cNvPr>
          <p:cNvGrpSpPr/>
          <p:nvPr/>
        </p:nvGrpSpPr>
        <p:grpSpPr>
          <a:xfrm>
            <a:off x="10783644" y="83711"/>
            <a:ext cx="1201271" cy="838988"/>
            <a:chOff x="457200" y="1828800"/>
            <a:chExt cx="5852160" cy="3931920"/>
          </a:xfrm>
        </p:grpSpPr>
        <p:sp>
          <p:nvSpPr>
            <p:cNvPr id="19" name="Shape 2">
              <a:extLst>
                <a:ext uri="{FF2B5EF4-FFF2-40B4-BE49-F238E27FC236}">
                  <a16:creationId xmlns:a16="http://schemas.microsoft.com/office/drawing/2014/main" id="{69706AC7-152C-B422-3B87-8A7FD0DF7A01}"/>
                </a:ext>
              </a:extLst>
            </p:cNvPr>
            <p:cNvSpPr/>
            <p:nvPr/>
          </p:nvSpPr>
          <p:spPr>
            <a:xfrm flipV="1">
              <a:off x="1920240" y="1828800"/>
              <a:ext cx="2926080" cy="1188720"/>
            </a:xfrm>
            <a:prstGeom prst="trapezoid">
              <a:avLst/>
            </a:prstGeom>
            <a:solidFill>
              <a:srgbClr val="B85400"/>
            </a:solidFill>
            <a:ln/>
          </p:spPr>
          <p:txBody>
            <a:bodyPr/>
            <a:lstStyle/>
            <a:p>
              <a:endParaRPr lang="es-UY" sz="2400" noProof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Shape 4">
              <a:extLst>
                <a:ext uri="{FF2B5EF4-FFF2-40B4-BE49-F238E27FC236}">
                  <a16:creationId xmlns:a16="http://schemas.microsoft.com/office/drawing/2014/main" id="{4B16EAD2-FE1B-F4D8-629A-3E48A7CF1DE5}"/>
                </a:ext>
              </a:extLst>
            </p:cNvPr>
            <p:cNvSpPr/>
            <p:nvPr/>
          </p:nvSpPr>
          <p:spPr>
            <a:xfrm flipV="1">
              <a:off x="1188720" y="3200400"/>
              <a:ext cx="4389120" cy="1188720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ln/>
          </p:spPr>
          <p:txBody>
            <a:bodyPr/>
            <a:lstStyle/>
            <a:p>
              <a:endParaRPr lang="es-UY" noProof="0"/>
            </a:p>
          </p:txBody>
        </p:sp>
        <p:sp>
          <p:nvSpPr>
            <p:cNvPr id="23" name="Shape 6">
              <a:extLst>
                <a:ext uri="{FF2B5EF4-FFF2-40B4-BE49-F238E27FC236}">
                  <a16:creationId xmlns:a16="http://schemas.microsoft.com/office/drawing/2014/main" id="{59011D80-7ED0-3AD4-DD04-F3B120AB9697}"/>
                </a:ext>
              </a:extLst>
            </p:cNvPr>
            <p:cNvSpPr/>
            <p:nvPr/>
          </p:nvSpPr>
          <p:spPr>
            <a:xfrm flipV="1">
              <a:off x="457200" y="4572000"/>
              <a:ext cx="5852160" cy="1188720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ln/>
          </p:spPr>
          <p:txBody>
            <a:bodyPr/>
            <a:lstStyle/>
            <a:p>
              <a:endParaRPr lang="es-UY" noProof="0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27">
            <a:extLst>
              <a:ext uri="{FF2B5EF4-FFF2-40B4-BE49-F238E27FC236}">
                <a16:creationId xmlns:a16="http://schemas.microsoft.com/office/drawing/2014/main" id="{DC90807C-6C3A-7BD4-3E2B-2A68FAAD174B}"/>
              </a:ext>
            </a:extLst>
          </p:cNvPr>
          <p:cNvSpPr/>
          <p:nvPr/>
        </p:nvSpPr>
        <p:spPr>
          <a:xfrm>
            <a:off x="429767" y="1294144"/>
            <a:ext cx="11243768" cy="475488"/>
          </a:xfrm>
          <a:prstGeom prst="homePlate">
            <a:avLst/>
          </a:prstGeom>
          <a:solidFill>
            <a:schemeClr val="accent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2" name="Text 0"/>
          <p:cNvSpPr/>
          <p:nvPr/>
        </p:nvSpPr>
        <p:spPr>
          <a:xfrm>
            <a:off x="548640" y="258180"/>
            <a:ext cx="1109441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3000" b="1" noProof="0">
                <a:solidFill>
                  <a:srgbClr val="2727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Un crecimiento cargado en la “transpiración”</a:t>
            </a:r>
            <a:endParaRPr lang="es-UY" sz="3000" noProof="0"/>
          </a:p>
        </p:txBody>
      </p:sp>
      <p:sp>
        <p:nvSpPr>
          <p:cNvPr id="3" name="Text 1"/>
          <p:cNvSpPr/>
          <p:nvPr/>
        </p:nvSpPr>
        <p:spPr>
          <a:xfrm>
            <a:off x="518465" y="1317811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b="1" noProof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➔  </a:t>
            </a:r>
            <a:r>
              <a:rPr lang="es-UY" noProof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Las economías crecen por sus factores de producción (“transpiración”) y/o productividad (“inspiración”)</a:t>
            </a:r>
            <a:endParaRPr lang="es-UY" noProof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548640" y="1910379"/>
            <a:ext cx="11064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La restricción de productividad no es reciente ni coyuntural: es un rasgo estructural del patrón de crecimiento uruguayo, documentado por la literatura durante más de sesenta años (1951–2023).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548640" y="2681440"/>
            <a:ext cx="3566160" cy="2377440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6" name="Text 4"/>
          <p:cNvSpPr/>
          <p:nvPr/>
        </p:nvSpPr>
        <p:spPr>
          <a:xfrm>
            <a:off x="822960" y="2864320"/>
            <a:ext cx="3017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3600" b="1" noProof="0">
                <a:solidFill>
                  <a:srgbClr val="DC6900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0,7 p.p.</a:t>
            </a:r>
            <a:endParaRPr lang="es-UY" sz="3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822960" y="3597633"/>
            <a:ext cx="30175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aportó la PTF al crecimiento anual de 2,5% del PIB, 1960–2014 — frente a 1,1 p.p. de capital humano (Hernaiz et al., 2015, BID)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4434840" y="2659925"/>
            <a:ext cx="3566160" cy="2377440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9" name="Text 7"/>
          <p:cNvSpPr/>
          <p:nvPr/>
        </p:nvSpPr>
        <p:spPr>
          <a:xfrm>
            <a:off x="4709160" y="2864320"/>
            <a:ext cx="3017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3600" b="1" noProof="0">
                <a:solidFill>
                  <a:srgbClr val="DC6900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45%</a:t>
            </a:r>
            <a:endParaRPr lang="es-UY" sz="3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4846320" y="3614666"/>
            <a:ext cx="30175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explicó la PTF del magro 0,9% de crecimiento anual de la productividad laboral manufacturera de largo plazo (Casacuberta et al., 2006)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8321040" y="2681440"/>
            <a:ext cx="3566160" cy="2377440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12" name="Text 10"/>
          <p:cNvSpPr/>
          <p:nvPr/>
        </p:nvSpPr>
        <p:spPr>
          <a:xfrm>
            <a:off x="8595360" y="2864320"/>
            <a:ext cx="3017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2800" b="1" noProof="0">
                <a:solidFill>
                  <a:srgbClr val="DC6900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Único factor</a:t>
            </a:r>
            <a:endParaRPr lang="es-UY" sz="2800" b="1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UY" sz="2800" b="1" noProof="0">
                <a:solidFill>
                  <a:srgbClr val="DC6900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positivo</a:t>
            </a:r>
            <a:endParaRPr lang="es-UY" sz="2800" b="1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8595360" y="3687280"/>
            <a:ext cx="30175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el capital humano es el único componente que aporta de forma consistentemente positiva en todas las estimaciones (Hernaiz et al., 2015)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548640" y="541020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s-UY" sz="1400" b="1" noProof="0">
                <a:solidFill>
                  <a:schemeClr val="accent2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Distintos supuestos &amp; un mismo diagnostico: </a:t>
            </a: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La PTF no se observa, es un “residuo”, y depende mucho de la metodología utilizada. Para algunas fuentes consultadas cae en un período largo ( -2,6% “</a:t>
            </a:r>
            <a:r>
              <a:rPr lang="es-UY" sz="1400" noProof="0" err="1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Conference</a:t>
            </a: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 Board” en 1990-22 ) y para otros, en tramos más cortos ha venido creciendo (0,7% en Hernaiz y 0,4% en Casacuberta). Esto nos da la pauta de una </a:t>
            </a:r>
            <a:r>
              <a:rPr lang="es-UY" sz="1400" b="1" noProof="0">
                <a:solidFill>
                  <a:schemeClr val="accent2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VOLATILIDAD ESTRUCTURAL MACRO de la PRODUCTIVIDAD </a:t>
            </a: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debido a quiebres en las crisis económicas.  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11002975" y="644652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s-UY" sz="1000" noProof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s-UY" sz="1000" noProof="0"/>
          </a:p>
        </p:txBody>
      </p:sp>
      <p:sp>
        <p:nvSpPr>
          <p:cNvPr id="17" name="Shape 26">
            <a:extLst>
              <a:ext uri="{FF2B5EF4-FFF2-40B4-BE49-F238E27FC236}">
                <a16:creationId xmlns:a16="http://schemas.microsoft.com/office/drawing/2014/main" id="{BCA80DBA-CB92-61BF-E8BA-F4E738FD0B53}"/>
              </a:ext>
            </a:extLst>
          </p:cNvPr>
          <p:cNvSpPr/>
          <p:nvPr/>
        </p:nvSpPr>
        <p:spPr>
          <a:xfrm>
            <a:off x="0" y="1025560"/>
            <a:ext cx="12191695" cy="64008"/>
          </a:xfrm>
          <a:prstGeom prst="rect">
            <a:avLst/>
          </a:prstGeom>
          <a:solidFill>
            <a:srgbClr val="D04A02"/>
          </a:solidFill>
          <a:ln/>
        </p:spPr>
        <p:txBody>
          <a:bodyPr/>
          <a:lstStyle/>
          <a:p>
            <a:endParaRPr lang="es-UY" noProof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7577B8A-61D8-A6E2-99F4-F31FDE88B4DE}"/>
              </a:ext>
            </a:extLst>
          </p:cNvPr>
          <p:cNvGrpSpPr/>
          <p:nvPr/>
        </p:nvGrpSpPr>
        <p:grpSpPr>
          <a:xfrm>
            <a:off x="10783644" y="83712"/>
            <a:ext cx="1201272" cy="838990"/>
            <a:chOff x="457200" y="1828800"/>
            <a:chExt cx="5852160" cy="3931920"/>
          </a:xfrm>
        </p:grpSpPr>
        <p:sp>
          <p:nvSpPr>
            <p:cNvPr id="20" name="Shape 2">
              <a:extLst>
                <a:ext uri="{FF2B5EF4-FFF2-40B4-BE49-F238E27FC236}">
                  <a16:creationId xmlns:a16="http://schemas.microsoft.com/office/drawing/2014/main" id="{3A5A50A6-C5DF-4284-64DB-A3FF73268A46}"/>
                </a:ext>
              </a:extLst>
            </p:cNvPr>
            <p:cNvSpPr/>
            <p:nvPr/>
          </p:nvSpPr>
          <p:spPr>
            <a:xfrm flipV="1">
              <a:off x="1920240" y="1828800"/>
              <a:ext cx="2926080" cy="1188720"/>
            </a:xfrm>
            <a:prstGeom prst="trapezoid">
              <a:avLst/>
            </a:prstGeom>
            <a:solidFill>
              <a:srgbClr val="B85400"/>
            </a:solidFill>
            <a:ln/>
          </p:spPr>
          <p:txBody>
            <a:bodyPr/>
            <a:lstStyle/>
            <a:p>
              <a:endParaRPr lang="es-UY" sz="2400" noProof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Shape 4">
              <a:extLst>
                <a:ext uri="{FF2B5EF4-FFF2-40B4-BE49-F238E27FC236}">
                  <a16:creationId xmlns:a16="http://schemas.microsoft.com/office/drawing/2014/main" id="{3320C460-FA98-BE84-015B-B9BD77E4C611}"/>
                </a:ext>
              </a:extLst>
            </p:cNvPr>
            <p:cNvSpPr/>
            <p:nvPr/>
          </p:nvSpPr>
          <p:spPr>
            <a:xfrm flipV="1">
              <a:off x="1188720" y="3200400"/>
              <a:ext cx="4389120" cy="1188720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ln/>
          </p:spPr>
          <p:txBody>
            <a:bodyPr/>
            <a:lstStyle/>
            <a:p>
              <a:endParaRPr lang="es-UY" noProof="0"/>
            </a:p>
          </p:txBody>
        </p:sp>
        <p:sp>
          <p:nvSpPr>
            <p:cNvPr id="22" name="Shape 6">
              <a:extLst>
                <a:ext uri="{FF2B5EF4-FFF2-40B4-BE49-F238E27FC236}">
                  <a16:creationId xmlns:a16="http://schemas.microsoft.com/office/drawing/2014/main" id="{E3D0F14D-317A-FB55-714E-73B8B4D99D3B}"/>
                </a:ext>
              </a:extLst>
            </p:cNvPr>
            <p:cNvSpPr/>
            <p:nvPr/>
          </p:nvSpPr>
          <p:spPr>
            <a:xfrm flipV="1">
              <a:off x="457200" y="4572000"/>
              <a:ext cx="5852160" cy="1188720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ln/>
          </p:spPr>
          <p:txBody>
            <a:bodyPr/>
            <a:lstStyle/>
            <a:p>
              <a:endParaRPr lang="es-UY" noProof="0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58180"/>
            <a:ext cx="1109441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3000" b="1" noProof="0">
                <a:solidFill>
                  <a:srgbClr val="2727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La brecha dentro del propio tejido</a:t>
            </a:r>
            <a:endParaRPr lang="es-UY" sz="3000" noProof="0"/>
          </a:p>
        </p:txBody>
      </p:sp>
      <p:sp>
        <p:nvSpPr>
          <p:cNvPr id="4" name="Shape 2"/>
          <p:cNvSpPr/>
          <p:nvPr/>
        </p:nvSpPr>
        <p:spPr>
          <a:xfrm>
            <a:off x="548640" y="1920240"/>
            <a:ext cx="2606040" cy="3200400"/>
          </a:xfrm>
          <a:prstGeom prst="rect">
            <a:avLst/>
          </a:prstGeom>
          <a:solidFill>
            <a:srgbClr val="DC6900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2240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6200" b="1" noProof="0">
                <a:solidFill>
                  <a:srgbClr val="FFFFFF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4x</a:t>
            </a:r>
            <a:endParaRPr lang="es-UY" sz="62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731520" y="2971800"/>
            <a:ext cx="22402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8000"/>
              </a:lnSpc>
              <a:buNone/>
            </a:pPr>
            <a:r>
              <a:rPr lang="es-UY" sz="1400" noProof="0">
                <a:solidFill>
                  <a:srgbClr val="FFFFFF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el valor agregado por trabajador de las grandes empresas equivale al de las pequeñas (</a:t>
            </a:r>
            <a:r>
              <a:rPr lang="es-UY" sz="3000" noProof="0">
                <a:solidFill>
                  <a:srgbClr val="FFFFFF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2,2</a:t>
            </a:r>
            <a:r>
              <a:rPr lang="es-UY" sz="1400" noProof="0">
                <a:solidFill>
                  <a:srgbClr val="FFFFFF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x el de las medianas)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3410712" y="1920240"/>
            <a:ext cx="2606040" cy="3200400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8" name="Text 6"/>
          <p:cNvSpPr/>
          <p:nvPr/>
        </p:nvSpPr>
        <p:spPr>
          <a:xfrm>
            <a:off x="3593592" y="2103120"/>
            <a:ext cx="2240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6200" b="1" noProof="0">
                <a:solidFill>
                  <a:srgbClr val="DC6900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77%</a:t>
            </a:r>
            <a:endParaRPr lang="es-UY" sz="62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3593592" y="2971800"/>
            <a:ext cx="22402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8000"/>
              </a:lnSpc>
              <a:buNone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más productivas eran las grandes empresas en 2022 respecto de 2008 — crecieron 4,17% anual, frente a 1,65% las medianas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6272784" y="1920240"/>
            <a:ext cx="2606040" cy="3200400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11" name="Text 9"/>
          <p:cNvSpPr/>
          <p:nvPr/>
        </p:nvSpPr>
        <p:spPr>
          <a:xfrm>
            <a:off x="6455664" y="2103120"/>
            <a:ext cx="2240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6200" b="1" noProof="0">
                <a:solidFill>
                  <a:srgbClr val="DC6900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9x</a:t>
            </a:r>
            <a:endParaRPr lang="es-UY" sz="62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6455664" y="2971800"/>
            <a:ext cx="2240280" cy="145138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8000"/>
              </a:lnSpc>
              <a:buNone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más productivas son las firmas del percentil 90 que las del percentil 10, dentro de un mismo sector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9134856" y="1920240"/>
            <a:ext cx="2606040" cy="3200400"/>
          </a:xfrm>
          <a:prstGeom prst="rect">
            <a:avLst/>
          </a:prstGeom>
          <a:solidFill>
            <a:srgbClr val="ECECEC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14" name="Text 12"/>
          <p:cNvSpPr/>
          <p:nvPr/>
        </p:nvSpPr>
        <p:spPr>
          <a:xfrm>
            <a:off x="9317736" y="2240280"/>
            <a:ext cx="2240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6200" b="1" noProof="0">
                <a:solidFill>
                  <a:srgbClr val="DC6900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54,3%</a:t>
            </a:r>
            <a:endParaRPr lang="es-UY" sz="62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9317735" y="3068624"/>
            <a:ext cx="2325319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8000"/>
              </a:lnSpc>
              <a:buNone/>
            </a:pP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probabilidad de  permanecer en el decil más productivo (10) que se incrementa hasta el </a:t>
            </a:r>
            <a:r>
              <a:rPr lang="es-UY" sz="3000" b="1" noProof="0">
                <a:solidFill>
                  <a:srgbClr val="DC6900"/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79,3% </a:t>
            </a:r>
            <a:r>
              <a:rPr lang="es-UY" sz="14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si se incluye el descenso de un solo decil. </a:t>
            </a:r>
            <a:endParaRPr lang="es-UY" sz="14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548640" y="5128352"/>
            <a:ext cx="1119225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s-UY" sz="1400" i="1" noProof="0" dirty="0">
                <a:solidFill>
                  <a:schemeClr val="accent2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En catorce años, la productividad relativa de las medianas respecto a las grandes cayó de 50% a 37% y la productividad relativa de las pequeñas respecto a las grandes cayó de 31% a 24%. El tejido no converge — las firmas líderes aceleran mientras la mayoría se rezaga.</a:t>
            </a:r>
            <a:endParaRPr lang="es-UY" sz="1400" noProof="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11002975" y="644652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s-UY" sz="1000" noProof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s-UY" sz="1000" noProof="0"/>
          </a:p>
        </p:txBody>
      </p:sp>
      <p:sp>
        <p:nvSpPr>
          <p:cNvPr id="19" name="Shape 26">
            <a:extLst>
              <a:ext uri="{FF2B5EF4-FFF2-40B4-BE49-F238E27FC236}">
                <a16:creationId xmlns:a16="http://schemas.microsoft.com/office/drawing/2014/main" id="{97B52DDE-56C5-E0CB-CC20-07FDF4A95DAE}"/>
              </a:ext>
            </a:extLst>
          </p:cNvPr>
          <p:cNvSpPr/>
          <p:nvPr/>
        </p:nvSpPr>
        <p:spPr>
          <a:xfrm>
            <a:off x="0" y="1025560"/>
            <a:ext cx="12191695" cy="64008"/>
          </a:xfrm>
          <a:prstGeom prst="rect">
            <a:avLst/>
          </a:prstGeom>
          <a:solidFill>
            <a:srgbClr val="D04A0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20" name="Shape 27">
            <a:extLst>
              <a:ext uri="{FF2B5EF4-FFF2-40B4-BE49-F238E27FC236}">
                <a16:creationId xmlns:a16="http://schemas.microsoft.com/office/drawing/2014/main" id="{56D2E51B-E106-BB28-B986-97340ACA9A63}"/>
              </a:ext>
            </a:extLst>
          </p:cNvPr>
          <p:cNvSpPr/>
          <p:nvPr/>
        </p:nvSpPr>
        <p:spPr>
          <a:xfrm>
            <a:off x="429767" y="1230675"/>
            <a:ext cx="5244891" cy="475488"/>
          </a:xfrm>
          <a:prstGeom prst="homePlate">
            <a:avLst/>
          </a:prstGeom>
          <a:solidFill>
            <a:schemeClr val="accent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21" name="Text 28">
            <a:extLst>
              <a:ext uri="{FF2B5EF4-FFF2-40B4-BE49-F238E27FC236}">
                <a16:creationId xmlns:a16="http://schemas.microsoft.com/office/drawing/2014/main" id="{44C356CD-DBA8-809A-DEC1-AC4475CC7DB7}"/>
              </a:ext>
            </a:extLst>
          </p:cNvPr>
          <p:cNvSpPr/>
          <p:nvPr/>
        </p:nvSpPr>
        <p:spPr>
          <a:xfrm>
            <a:off x="594359" y="1230675"/>
            <a:ext cx="4748605" cy="475488"/>
          </a:xfrm>
          <a:prstGeom prst="rect">
            <a:avLst/>
          </a:prstGeom>
          <a:solidFill>
            <a:schemeClr val="accent2"/>
          </a:solidFill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500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➔  </a:t>
            </a:r>
            <a:r>
              <a:rPr lang="es-UY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Divergencia empresarial</a:t>
            </a:r>
            <a:endParaRPr lang="es-UY" noProof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26F6DC3-963B-4AB8-489E-8D302CBA1EC9}"/>
              </a:ext>
            </a:extLst>
          </p:cNvPr>
          <p:cNvGrpSpPr/>
          <p:nvPr/>
        </p:nvGrpSpPr>
        <p:grpSpPr>
          <a:xfrm>
            <a:off x="10783644" y="83711"/>
            <a:ext cx="1201271" cy="838988"/>
            <a:chOff x="457200" y="1828800"/>
            <a:chExt cx="5852160" cy="3931920"/>
          </a:xfrm>
        </p:grpSpPr>
        <p:sp>
          <p:nvSpPr>
            <p:cNvPr id="23" name="Shape 2">
              <a:extLst>
                <a:ext uri="{FF2B5EF4-FFF2-40B4-BE49-F238E27FC236}">
                  <a16:creationId xmlns:a16="http://schemas.microsoft.com/office/drawing/2014/main" id="{7F44998D-5225-6A43-7B6C-024190DCDD8D}"/>
                </a:ext>
              </a:extLst>
            </p:cNvPr>
            <p:cNvSpPr/>
            <p:nvPr/>
          </p:nvSpPr>
          <p:spPr>
            <a:xfrm flipV="1">
              <a:off x="1920240" y="1828800"/>
              <a:ext cx="2926080" cy="1188720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ln/>
          </p:spPr>
          <p:txBody>
            <a:bodyPr/>
            <a:lstStyle/>
            <a:p>
              <a:endParaRPr lang="es-UY" sz="2400" noProof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Shape 4">
              <a:extLst>
                <a:ext uri="{FF2B5EF4-FFF2-40B4-BE49-F238E27FC236}">
                  <a16:creationId xmlns:a16="http://schemas.microsoft.com/office/drawing/2014/main" id="{357EA000-F33B-42B3-0B66-3387B4DB27C4}"/>
                </a:ext>
              </a:extLst>
            </p:cNvPr>
            <p:cNvSpPr/>
            <p:nvPr/>
          </p:nvSpPr>
          <p:spPr>
            <a:xfrm flipV="1">
              <a:off x="1188720" y="3200400"/>
              <a:ext cx="4389120" cy="1188720"/>
            </a:xfrm>
            <a:prstGeom prst="trapezoid">
              <a:avLst/>
            </a:prstGeom>
            <a:solidFill>
              <a:srgbClr val="DC6900"/>
            </a:solidFill>
            <a:ln/>
          </p:spPr>
          <p:txBody>
            <a:bodyPr/>
            <a:lstStyle/>
            <a:p>
              <a:endParaRPr lang="es-UY" noProof="0"/>
            </a:p>
          </p:txBody>
        </p:sp>
        <p:sp>
          <p:nvSpPr>
            <p:cNvPr id="25" name="Shape 6">
              <a:extLst>
                <a:ext uri="{FF2B5EF4-FFF2-40B4-BE49-F238E27FC236}">
                  <a16:creationId xmlns:a16="http://schemas.microsoft.com/office/drawing/2014/main" id="{BD5AC2AC-423B-73A4-6C94-3FEFE0CDA402}"/>
                </a:ext>
              </a:extLst>
            </p:cNvPr>
            <p:cNvSpPr/>
            <p:nvPr/>
          </p:nvSpPr>
          <p:spPr>
            <a:xfrm flipV="1">
              <a:off x="457200" y="4572000"/>
              <a:ext cx="5852160" cy="1188720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ln/>
          </p:spPr>
          <p:txBody>
            <a:bodyPr/>
            <a:lstStyle/>
            <a:p>
              <a:endParaRPr lang="es-UY" noProof="0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58180"/>
            <a:ext cx="1109441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3000" b="1" noProof="0">
                <a:solidFill>
                  <a:srgbClr val="2727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La brecha territorial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3EA76CA-4CF6-3A32-9259-23A015173D2F}"/>
              </a:ext>
            </a:extLst>
          </p:cNvPr>
          <p:cNvGrpSpPr/>
          <p:nvPr/>
        </p:nvGrpSpPr>
        <p:grpSpPr>
          <a:xfrm>
            <a:off x="413890" y="2034988"/>
            <a:ext cx="11338560" cy="2651760"/>
            <a:chOff x="548640" y="2034988"/>
            <a:chExt cx="11338560" cy="2651760"/>
          </a:xfrm>
        </p:grpSpPr>
        <p:sp>
          <p:nvSpPr>
            <p:cNvPr id="4" name="Shape 2"/>
            <p:cNvSpPr/>
            <p:nvPr/>
          </p:nvSpPr>
          <p:spPr>
            <a:xfrm>
              <a:off x="548640" y="2034988"/>
              <a:ext cx="3566160" cy="2651760"/>
            </a:xfrm>
            <a:prstGeom prst="rect">
              <a:avLst/>
            </a:prstGeom>
            <a:solidFill>
              <a:srgbClr val="ECECEC"/>
            </a:solidFill>
            <a:ln/>
          </p:spPr>
          <p:txBody>
            <a:bodyPr/>
            <a:lstStyle/>
            <a:p>
              <a:endParaRPr lang="es-UY" noProof="0"/>
            </a:p>
          </p:txBody>
        </p:sp>
        <p:sp>
          <p:nvSpPr>
            <p:cNvPr id="5" name="Text 3"/>
            <p:cNvSpPr/>
            <p:nvPr/>
          </p:nvSpPr>
          <p:spPr>
            <a:xfrm>
              <a:off x="777240" y="2217868"/>
              <a:ext cx="3108960" cy="82296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s-UY" sz="6200" b="1" noProof="0">
                  <a:solidFill>
                    <a:srgbClr val="DC6900"/>
                  </a:solidFill>
                  <a:latin typeface="Arial" panose="020B0604020202020204" pitchFamily="34" charset="0"/>
                  <a:ea typeface="Cambria" pitchFamily="34" charset="-122"/>
                  <a:cs typeface="Arial" panose="020B0604020202020204" pitchFamily="34" charset="0"/>
                </a:rPr>
                <a:t>49,1%</a:t>
              </a:r>
              <a:endParaRPr lang="es-UY" sz="6200" noProof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 4"/>
            <p:cNvSpPr/>
            <p:nvPr/>
          </p:nvSpPr>
          <p:spPr>
            <a:xfrm>
              <a:off x="777240" y="2951181"/>
              <a:ext cx="3108960" cy="1554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lnSpc>
                  <a:spcPct val="120000"/>
                </a:lnSpc>
                <a:buNone/>
              </a:pPr>
              <a:r>
                <a:rPr lang="es-UY" sz="1400" noProof="0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del valor agregado nacional lo concentra Montevideo</a:t>
              </a:r>
              <a:endParaRPr lang="es-UY" sz="1400" noProof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Shape 5"/>
            <p:cNvSpPr/>
            <p:nvPr/>
          </p:nvSpPr>
          <p:spPr>
            <a:xfrm>
              <a:off x="4434840" y="2034988"/>
              <a:ext cx="3566160" cy="2651760"/>
            </a:xfrm>
            <a:prstGeom prst="rect">
              <a:avLst/>
            </a:prstGeom>
            <a:solidFill>
              <a:srgbClr val="ECECEC"/>
            </a:solidFill>
            <a:ln/>
          </p:spPr>
          <p:txBody>
            <a:bodyPr/>
            <a:lstStyle/>
            <a:p>
              <a:endParaRPr lang="es-UY" noProof="0"/>
            </a:p>
          </p:txBody>
        </p:sp>
        <p:sp>
          <p:nvSpPr>
            <p:cNvPr id="8" name="Text 6"/>
            <p:cNvSpPr/>
            <p:nvPr/>
          </p:nvSpPr>
          <p:spPr>
            <a:xfrm>
              <a:off x="4663440" y="2217868"/>
              <a:ext cx="3108960" cy="82296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s-UY" sz="6200" b="1" noProof="0">
                  <a:solidFill>
                    <a:srgbClr val="DC6900"/>
                  </a:solidFill>
                  <a:latin typeface="Arial" panose="020B0604020202020204" pitchFamily="34" charset="0"/>
                  <a:ea typeface="Cambria" pitchFamily="34" charset="-122"/>
                  <a:cs typeface="Arial" panose="020B0604020202020204" pitchFamily="34" charset="0"/>
                </a:rPr>
                <a:t>43%</a:t>
              </a:r>
              <a:endParaRPr lang="es-UY" sz="6200" noProof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 7"/>
            <p:cNvSpPr/>
            <p:nvPr/>
          </p:nvSpPr>
          <p:spPr>
            <a:xfrm>
              <a:off x="4663440" y="2951181"/>
              <a:ext cx="3108960" cy="1554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lnSpc>
                  <a:spcPct val="120000"/>
                </a:lnSpc>
                <a:buNone/>
              </a:pPr>
              <a:r>
                <a:rPr lang="es-UY" sz="1400" noProof="0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de informalidad en Artigas, frente a 13,9% en Montevideo — 29 p.p. de diferencia</a:t>
              </a:r>
              <a:endParaRPr lang="es-UY" sz="1400" noProof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Shape 8"/>
            <p:cNvSpPr/>
            <p:nvPr/>
          </p:nvSpPr>
          <p:spPr>
            <a:xfrm>
              <a:off x="8321040" y="2034988"/>
              <a:ext cx="3566160" cy="2651760"/>
            </a:xfrm>
            <a:prstGeom prst="rect">
              <a:avLst/>
            </a:prstGeom>
            <a:solidFill>
              <a:srgbClr val="ECECEC"/>
            </a:solidFill>
            <a:ln/>
          </p:spPr>
          <p:txBody>
            <a:bodyPr/>
            <a:lstStyle/>
            <a:p>
              <a:endParaRPr lang="es-UY" noProof="0"/>
            </a:p>
          </p:txBody>
        </p:sp>
        <p:sp>
          <p:nvSpPr>
            <p:cNvPr id="11" name="Text 9"/>
            <p:cNvSpPr/>
            <p:nvPr/>
          </p:nvSpPr>
          <p:spPr>
            <a:xfrm>
              <a:off x="8549640" y="2217868"/>
              <a:ext cx="3108960" cy="82296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s-UY" sz="6200" b="1" noProof="0">
                  <a:solidFill>
                    <a:srgbClr val="DC6900"/>
                  </a:solidFill>
                  <a:latin typeface="Arial" panose="020B0604020202020204" pitchFamily="34" charset="0"/>
                  <a:ea typeface="Cambria" pitchFamily="34" charset="-122"/>
                  <a:cs typeface="Arial" panose="020B0604020202020204" pitchFamily="34" charset="0"/>
                </a:rPr>
                <a:t>79%</a:t>
              </a:r>
              <a:endParaRPr lang="es-UY" sz="6200" noProof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 10"/>
            <p:cNvSpPr/>
            <p:nvPr/>
          </p:nvSpPr>
          <p:spPr>
            <a:xfrm>
              <a:off x="8549640" y="3040828"/>
              <a:ext cx="3108960" cy="1554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lnSpc>
                  <a:spcPct val="120000"/>
                </a:lnSpc>
                <a:buNone/>
              </a:pPr>
              <a:r>
                <a:rPr lang="es-UY" sz="1400" noProof="0">
                  <a:solidFill>
                    <a:srgbClr val="272727"/>
                  </a:solidFill>
                  <a:latin typeface="Arial" panose="020B0604020202020204" pitchFamily="34" charset="0"/>
                  <a:ea typeface="Calibri" pitchFamily="34" charset="-122"/>
                  <a:cs typeface="Arial" panose="020B0604020202020204" pitchFamily="34" charset="0"/>
                </a:rPr>
                <a:t>de los subsidios de innovación de ANII (2008–2024) se concentró en Montevideo; solo 5% llegó al norte del Río Negro</a:t>
              </a:r>
              <a:endParaRPr lang="es-UY" sz="1400" noProof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Text 11"/>
          <p:cNvSpPr/>
          <p:nvPr/>
        </p:nvSpPr>
        <p:spPr>
          <a:xfrm>
            <a:off x="548640" y="4961068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s-UY" sz="1600" b="1" noProof="0">
                <a:solidFill>
                  <a:srgbClr val="B854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El contraste: </a:t>
            </a:r>
            <a:r>
              <a:rPr lang="es-UY" sz="1600" noProof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Diversos estudios muestran que un diseño con foco territorial explícito sí modifica el patrón de llegada de los instrumentos.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548640" y="61264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000" i="1" noProof="0">
                <a:solidFill>
                  <a:srgbClr val="6B6B6B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Fuentes: BCU (2018); Remedi y </a:t>
            </a:r>
            <a:r>
              <a:rPr lang="es-UY" sz="1000" i="1" noProof="0" err="1">
                <a:solidFill>
                  <a:srgbClr val="6B6B6B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Cortondo</a:t>
            </a:r>
            <a:r>
              <a:rPr lang="es-UY" sz="1000" i="1" noProof="0">
                <a:solidFill>
                  <a:srgbClr val="6B6B6B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 (2025); INE (2024)</a:t>
            </a:r>
            <a:endParaRPr lang="es-UY" sz="1000" i="1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11002975" y="644652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s-UY" sz="1000" noProof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s-UY" sz="1000" noProof="0"/>
          </a:p>
        </p:txBody>
      </p:sp>
      <p:sp>
        <p:nvSpPr>
          <p:cNvPr id="17" name="Shape 26">
            <a:extLst>
              <a:ext uri="{FF2B5EF4-FFF2-40B4-BE49-F238E27FC236}">
                <a16:creationId xmlns:a16="http://schemas.microsoft.com/office/drawing/2014/main" id="{6DA4AB1E-C757-D06E-7302-56D80C074F0A}"/>
              </a:ext>
            </a:extLst>
          </p:cNvPr>
          <p:cNvSpPr/>
          <p:nvPr/>
        </p:nvSpPr>
        <p:spPr>
          <a:xfrm>
            <a:off x="0" y="1025560"/>
            <a:ext cx="12191695" cy="64008"/>
          </a:xfrm>
          <a:prstGeom prst="rect">
            <a:avLst/>
          </a:prstGeom>
          <a:solidFill>
            <a:srgbClr val="D04A0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18" name="Shape 27">
            <a:extLst>
              <a:ext uri="{FF2B5EF4-FFF2-40B4-BE49-F238E27FC236}">
                <a16:creationId xmlns:a16="http://schemas.microsoft.com/office/drawing/2014/main" id="{D6DB56C9-38FE-CF75-59CF-AD9B4675F86C}"/>
              </a:ext>
            </a:extLst>
          </p:cNvPr>
          <p:cNvSpPr/>
          <p:nvPr/>
        </p:nvSpPr>
        <p:spPr>
          <a:xfrm>
            <a:off x="429767" y="1230675"/>
            <a:ext cx="5244891" cy="475488"/>
          </a:xfrm>
          <a:prstGeom prst="homePlate">
            <a:avLst/>
          </a:prstGeom>
          <a:solidFill>
            <a:schemeClr val="accent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19" name="Text 28">
            <a:extLst>
              <a:ext uri="{FF2B5EF4-FFF2-40B4-BE49-F238E27FC236}">
                <a16:creationId xmlns:a16="http://schemas.microsoft.com/office/drawing/2014/main" id="{AD5C4A28-BCFF-79F5-630A-34EFE7931C4A}"/>
              </a:ext>
            </a:extLst>
          </p:cNvPr>
          <p:cNvSpPr/>
          <p:nvPr/>
        </p:nvSpPr>
        <p:spPr>
          <a:xfrm>
            <a:off x="594359" y="1230675"/>
            <a:ext cx="4748605" cy="475488"/>
          </a:xfrm>
          <a:prstGeom prst="rect">
            <a:avLst/>
          </a:prstGeom>
          <a:solidFill>
            <a:schemeClr val="accent2"/>
          </a:solidFill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500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➔  </a:t>
            </a:r>
            <a:r>
              <a:rPr lang="es-UY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Geografía económica desigual</a:t>
            </a:r>
            <a:endParaRPr lang="es-UY" noProof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90913BA-BE7C-4158-1547-B4D338212B7E}"/>
              </a:ext>
            </a:extLst>
          </p:cNvPr>
          <p:cNvGrpSpPr/>
          <p:nvPr/>
        </p:nvGrpSpPr>
        <p:grpSpPr>
          <a:xfrm>
            <a:off x="10783644" y="83711"/>
            <a:ext cx="1201271" cy="838988"/>
            <a:chOff x="457200" y="1828800"/>
            <a:chExt cx="5852160" cy="3931920"/>
          </a:xfrm>
        </p:grpSpPr>
        <p:sp>
          <p:nvSpPr>
            <p:cNvPr id="21" name="Shape 2">
              <a:extLst>
                <a:ext uri="{FF2B5EF4-FFF2-40B4-BE49-F238E27FC236}">
                  <a16:creationId xmlns:a16="http://schemas.microsoft.com/office/drawing/2014/main" id="{9D7D3307-AD15-66CB-C9C2-BEAD408905D1}"/>
                </a:ext>
              </a:extLst>
            </p:cNvPr>
            <p:cNvSpPr/>
            <p:nvPr/>
          </p:nvSpPr>
          <p:spPr>
            <a:xfrm flipV="1">
              <a:off x="1920240" y="1828800"/>
              <a:ext cx="2926080" cy="1188720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ln/>
          </p:spPr>
          <p:txBody>
            <a:bodyPr/>
            <a:lstStyle/>
            <a:p>
              <a:endParaRPr lang="es-UY" sz="2400" noProof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Shape 4">
              <a:extLst>
                <a:ext uri="{FF2B5EF4-FFF2-40B4-BE49-F238E27FC236}">
                  <a16:creationId xmlns:a16="http://schemas.microsoft.com/office/drawing/2014/main" id="{00A82C55-A182-1C7B-B381-5AF83A909149}"/>
                </a:ext>
              </a:extLst>
            </p:cNvPr>
            <p:cNvSpPr/>
            <p:nvPr/>
          </p:nvSpPr>
          <p:spPr>
            <a:xfrm flipV="1">
              <a:off x="1188720" y="3200400"/>
              <a:ext cx="4389120" cy="1188720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ln/>
          </p:spPr>
          <p:txBody>
            <a:bodyPr/>
            <a:lstStyle/>
            <a:p>
              <a:endParaRPr lang="es-UY" noProof="0"/>
            </a:p>
          </p:txBody>
        </p:sp>
        <p:sp>
          <p:nvSpPr>
            <p:cNvPr id="23" name="Shape 6">
              <a:extLst>
                <a:ext uri="{FF2B5EF4-FFF2-40B4-BE49-F238E27FC236}">
                  <a16:creationId xmlns:a16="http://schemas.microsoft.com/office/drawing/2014/main" id="{A3EF1568-8961-A068-1350-B609CD57991C}"/>
                </a:ext>
              </a:extLst>
            </p:cNvPr>
            <p:cNvSpPr/>
            <p:nvPr/>
          </p:nvSpPr>
          <p:spPr>
            <a:xfrm flipV="1">
              <a:off x="457200" y="4572000"/>
              <a:ext cx="5852160" cy="1188720"/>
            </a:xfrm>
            <a:prstGeom prst="trapezoid">
              <a:avLst/>
            </a:prstGeom>
            <a:solidFill>
              <a:srgbClr val="F0983D"/>
            </a:solidFill>
            <a:ln/>
          </p:spPr>
          <p:txBody>
            <a:bodyPr/>
            <a:lstStyle/>
            <a:p>
              <a:endParaRPr lang="es-UY" noProof="0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58180"/>
            <a:ext cx="1109441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3000" b="1" noProof="0">
                <a:solidFill>
                  <a:srgbClr val="2727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Tres capacidades habilitantes insuficientes</a:t>
            </a:r>
            <a:endParaRPr lang="es-UY" sz="3000" noProof="0"/>
          </a:p>
        </p:txBody>
      </p:sp>
      <p:sp>
        <p:nvSpPr>
          <p:cNvPr id="4" name="Shape 2"/>
          <p:cNvSpPr/>
          <p:nvPr/>
        </p:nvSpPr>
        <p:spPr>
          <a:xfrm>
            <a:off x="416664" y="1978686"/>
            <a:ext cx="3566160" cy="3336264"/>
          </a:xfrm>
          <a:prstGeom prst="rect">
            <a:avLst/>
          </a:prstGeom>
          <a:solidFill>
            <a:srgbClr val="FFFFFF"/>
          </a:solidFill>
          <a:ln w="12700">
            <a:solidFill>
              <a:srgbClr val="ECECEC"/>
            </a:solidFill>
            <a:prstDash val="solid"/>
          </a:ln>
        </p:spPr>
        <p:txBody>
          <a:bodyPr/>
          <a:lstStyle/>
          <a:p>
            <a:endParaRPr lang="es-UY" noProof="0"/>
          </a:p>
        </p:txBody>
      </p:sp>
      <p:sp>
        <p:nvSpPr>
          <p:cNvPr id="5" name="Shape 3"/>
          <p:cNvSpPr/>
          <p:nvPr/>
        </p:nvSpPr>
        <p:spPr>
          <a:xfrm>
            <a:off x="416664" y="1978588"/>
            <a:ext cx="3566160" cy="502920"/>
          </a:xfrm>
          <a:prstGeom prst="rect">
            <a:avLst/>
          </a:prstGeom>
          <a:solidFill>
            <a:schemeClr val="accent2">
              <a:lumMod val="75000"/>
            </a:schemeClr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6" name="Text 4"/>
          <p:cNvSpPr/>
          <p:nvPr/>
        </p:nvSpPr>
        <p:spPr>
          <a:xfrm>
            <a:off x="599544" y="1969161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s-UY" sz="1600" b="1" noProof="0">
                <a:solidFill>
                  <a:srgbClr val="FFFFFF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Capacidades humanas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594359" y="2595183"/>
            <a:ext cx="3108960" cy="3474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15000"/>
              </a:lnSpc>
              <a:spcAft>
                <a:spcPts val="1000"/>
              </a:spcAft>
              <a:buSzPct val="100000"/>
              <a:buChar char="✦"/>
            </a:pPr>
            <a:r>
              <a:rPr lang="es-UY" sz="1400" noProof="0" dirty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57% no alcanza competencias básicas en Matemática (PISA 2022)</a:t>
            </a:r>
            <a:endParaRPr lang="es-UY" sz="14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SzPct val="100000"/>
              <a:buChar char="✦"/>
            </a:pPr>
            <a:r>
              <a:rPr lang="es-UY" sz="1400" noProof="0" dirty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HCI+ Banco Mundial: 206 </a:t>
            </a:r>
            <a:r>
              <a:rPr lang="es-UY" sz="1400" noProof="0" dirty="0" err="1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pts</a:t>
            </a:r>
            <a:r>
              <a:rPr lang="es-UY" sz="1400" noProof="0" dirty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 vs. 248 promedio OCDE</a:t>
            </a:r>
            <a:endParaRPr lang="es-UY" sz="14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SzPct val="100000"/>
              <a:buChar char="✦"/>
            </a:pPr>
            <a:r>
              <a:rPr lang="es-UY" sz="1400" noProof="0" dirty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41,7% de firmas cita la educación de la fuerza laboral como restricción — el doble que el promedio de ALC</a:t>
            </a:r>
            <a:endParaRPr lang="es-UY" sz="14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4251959" y="2172139"/>
            <a:ext cx="3566160" cy="3142811"/>
          </a:xfrm>
          <a:prstGeom prst="rect">
            <a:avLst/>
          </a:prstGeom>
          <a:solidFill>
            <a:srgbClr val="FFFFFF"/>
          </a:solidFill>
          <a:ln w="12700">
            <a:solidFill>
              <a:srgbClr val="ECECEC"/>
            </a:solidFill>
            <a:prstDash val="solid"/>
          </a:ln>
        </p:spPr>
        <p:txBody>
          <a:bodyPr/>
          <a:lstStyle/>
          <a:p>
            <a:endParaRPr lang="es-UY" noProof="0"/>
          </a:p>
        </p:txBody>
      </p:sp>
      <p:sp>
        <p:nvSpPr>
          <p:cNvPr id="9" name="Shape 7"/>
          <p:cNvSpPr/>
          <p:nvPr/>
        </p:nvSpPr>
        <p:spPr>
          <a:xfrm>
            <a:off x="4302864" y="1978588"/>
            <a:ext cx="3566160" cy="502920"/>
          </a:xfrm>
          <a:prstGeom prst="rect">
            <a:avLst/>
          </a:prstGeom>
          <a:solidFill>
            <a:schemeClr val="accent2">
              <a:lumMod val="75000"/>
            </a:schemeClr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10" name="Text 8"/>
          <p:cNvSpPr/>
          <p:nvPr/>
        </p:nvSpPr>
        <p:spPr>
          <a:xfrm>
            <a:off x="4485744" y="1969161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s-UY" sz="1600" b="1" noProof="0">
                <a:solidFill>
                  <a:srgbClr val="FFFFFF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Gestión empresarial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4485744" y="2606040"/>
            <a:ext cx="3108960" cy="26422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15000"/>
              </a:lnSpc>
              <a:spcAft>
                <a:spcPts val="1000"/>
              </a:spcAft>
              <a:buSzPct val="100000"/>
              <a:buChar char="✦"/>
            </a:pPr>
            <a:r>
              <a:rPr lang="es-UY" sz="1400" noProof="0" dirty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Solo 30% de pymes industriales tiene alto nivel de planificación digital</a:t>
            </a:r>
            <a:endParaRPr lang="es-UY" sz="14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SzPct val="100000"/>
              <a:buChar char="✦"/>
            </a:pPr>
            <a:r>
              <a:rPr lang="es-UY" sz="1400" noProof="0" dirty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IA: conocida por 73,1% de pymes, adoptada por apenas 11,5%</a:t>
            </a:r>
            <a:endParaRPr lang="es-UY" sz="14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SzPct val="100000"/>
              <a:buChar char="✦"/>
            </a:pPr>
            <a:r>
              <a:rPr lang="es-UY" sz="1400" noProof="0" dirty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La brecha no es “más tecnología” sino capacidad gerencial de adopción (Remedi y Arzuaga, 2024)</a:t>
            </a:r>
            <a:endParaRPr lang="es-UY" sz="14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8189064" y="2719632"/>
            <a:ext cx="3566160" cy="2595318"/>
          </a:xfrm>
          <a:prstGeom prst="rect">
            <a:avLst/>
          </a:prstGeom>
          <a:solidFill>
            <a:srgbClr val="FFFFFF"/>
          </a:solidFill>
          <a:ln w="12700">
            <a:solidFill>
              <a:srgbClr val="ECECEC"/>
            </a:solidFill>
            <a:prstDash val="solid"/>
          </a:ln>
        </p:spPr>
        <p:txBody>
          <a:bodyPr/>
          <a:lstStyle/>
          <a:p>
            <a:endParaRPr lang="es-UY" noProof="0"/>
          </a:p>
        </p:txBody>
      </p:sp>
      <p:sp>
        <p:nvSpPr>
          <p:cNvPr id="13" name="Shape 11"/>
          <p:cNvSpPr/>
          <p:nvPr/>
        </p:nvSpPr>
        <p:spPr>
          <a:xfrm>
            <a:off x="8189064" y="1978588"/>
            <a:ext cx="3566160" cy="502920"/>
          </a:xfrm>
          <a:prstGeom prst="rect">
            <a:avLst/>
          </a:prstGeom>
          <a:solidFill>
            <a:schemeClr val="accent2">
              <a:lumMod val="75000"/>
            </a:schemeClr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14" name="Text 12"/>
          <p:cNvSpPr/>
          <p:nvPr/>
        </p:nvSpPr>
        <p:spPr>
          <a:xfrm>
            <a:off x="8371944" y="1978588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s-UY" sz="1600" b="1" noProof="0">
                <a:solidFill>
                  <a:srgbClr val="FFFFFF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Articulación ciencia-empresa</a:t>
            </a:r>
            <a:endParaRPr lang="es-UY" sz="16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8417664" y="2673913"/>
            <a:ext cx="3108960" cy="26410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15000"/>
              </a:lnSpc>
              <a:spcAft>
                <a:spcPts val="1000"/>
              </a:spcAft>
              <a:buSzPct val="100000"/>
              <a:buChar char="✦"/>
            </a:pPr>
            <a:r>
              <a:rPr lang="es-UY" sz="1400" noProof="0" dirty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I+D apenas 0,7% del PIB (2023) — segundo de la región, lejos de la frontera</a:t>
            </a:r>
            <a:endParaRPr lang="es-UY" sz="14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SzPct val="100000"/>
              <a:buChar char="✦"/>
            </a:pPr>
            <a:r>
              <a:rPr lang="es-UY" sz="1400" noProof="0" dirty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Universidades: solo 26 menciones en 130 pymes como fuente de información tecnológica</a:t>
            </a:r>
            <a:endParaRPr lang="es-UY" sz="14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SzPct val="100000"/>
              <a:buChar char="✦"/>
            </a:pPr>
            <a:r>
              <a:rPr lang="es-UY" sz="1400" noProof="0" dirty="0">
                <a:solidFill>
                  <a:srgbClr val="272727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Sin clústeres de C&amp;T de relevancia mundial (WIPO, GII 2024)</a:t>
            </a:r>
            <a:endParaRPr lang="es-UY" sz="14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11002975" y="644652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s-UY" sz="1000" noProof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s-UY" sz="1000" noProof="0"/>
          </a:p>
        </p:txBody>
      </p:sp>
      <p:sp>
        <p:nvSpPr>
          <p:cNvPr id="18" name="Shape 26">
            <a:extLst>
              <a:ext uri="{FF2B5EF4-FFF2-40B4-BE49-F238E27FC236}">
                <a16:creationId xmlns:a16="http://schemas.microsoft.com/office/drawing/2014/main" id="{F74B9AC4-5EDE-49FD-10B5-3BC59D211438}"/>
              </a:ext>
            </a:extLst>
          </p:cNvPr>
          <p:cNvSpPr/>
          <p:nvPr/>
        </p:nvSpPr>
        <p:spPr>
          <a:xfrm>
            <a:off x="0" y="1025560"/>
            <a:ext cx="12191695" cy="64008"/>
          </a:xfrm>
          <a:prstGeom prst="rect">
            <a:avLst/>
          </a:prstGeom>
          <a:solidFill>
            <a:srgbClr val="D04A0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19" name="Shape 27">
            <a:extLst>
              <a:ext uri="{FF2B5EF4-FFF2-40B4-BE49-F238E27FC236}">
                <a16:creationId xmlns:a16="http://schemas.microsoft.com/office/drawing/2014/main" id="{BD2825B1-02AB-CF42-2A04-E68C152E0E7A}"/>
              </a:ext>
            </a:extLst>
          </p:cNvPr>
          <p:cNvSpPr/>
          <p:nvPr/>
        </p:nvSpPr>
        <p:spPr>
          <a:xfrm>
            <a:off x="429767" y="1230675"/>
            <a:ext cx="5244891" cy="475488"/>
          </a:xfrm>
          <a:prstGeom prst="homePlate">
            <a:avLst/>
          </a:prstGeom>
          <a:solidFill>
            <a:schemeClr val="accent2"/>
          </a:solidFill>
          <a:ln/>
        </p:spPr>
        <p:txBody>
          <a:bodyPr/>
          <a:lstStyle/>
          <a:p>
            <a:endParaRPr lang="es-UY" noProof="0"/>
          </a:p>
        </p:txBody>
      </p:sp>
      <p:sp>
        <p:nvSpPr>
          <p:cNvPr id="20" name="Text 28">
            <a:extLst>
              <a:ext uri="{FF2B5EF4-FFF2-40B4-BE49-F238E27FC236}">
                <a16:creationId xmlns:a16="http://schemas.microsoft.com/office/drawing/2014/main" id="{23F27F87-5C43-9243-EB1D-B457EF6D8E15}"/>
              </a:ext>
            </a:extLst>
          </p:cNvPr>
          <p:cNvSpPr/>
          <p:nvPr/>
        </p:nvSpPr>
        <p:spPr>
          <a:xfrm>
            <a:off x="594359" y="1230675"/>
            <a:ext cx="4748605" cy="475488"/>
          </a:xfrm>
          <a:prstGeom prst="rect">
            <a:avLst/>
          </a:prstGeom>
          <a:solidFill>
            <a:schemeClr val="accent2"/>
          </a:solidFill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UY" sz="1500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➔  ¿</a:t>
            </a:r>
            <a:r>
              <a:rPr lang="es-UY" b="1" noProof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Por qué persisten las brechas?</a:t>
            </a:r>
            <a:endParaRPr lang="es-UY" noProof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A4BB642-65AB-51F2-8DA7-79B9FD946017}"/>
              </a:ext>
            </a:extLst>
          </p:cNvPr>
          <p:cNvGrpSpPr/>
          <p:nvPr/>
        </p:nvGrpSpPr>
        <p:grpSpPr>
          <a:xfrm>
            <a:off x="10783644" y="83711"/>
            <a:ext cx="1201271" cy="838988"/>
            <a:chOff x="457200" y="1828800"/>
            <a:chExt cx="5852160" cy="3931920"/>
          </a:xfrm>
        </p:grpSpPr>
        <p:sp>
          <p:nvSpPr>
            <p:cNvPr id="22" name="Shape 2">
              <a:extLst>
                <a:ext uri="{FF2B5EF4-FFF2-40B4-BE49-F238E27FC236}">
                  <a16:creationId xmlns:a16="http://schemas.microsoft.com/office/drawing/2014/main" id="{A6DA2088-F96E-07E5-DE13-7E145DFFB352}"/>
                </a:ext>
              </a:extLst>
            </p:cNvPr>
            <p:cNvSpPr/>
            <p:nvPr/>
          </p:nvSpPr>
          <p:spPr>
            <a:xfrm flipV="1">
              <a:off x="1920240" y="1828800"/>
              <a:ext cx="2926080" cy="1188720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ln/>
          </p:spPr>
          <p:txBody>
            <a:bodyPr/>
            <a:lstStyle/>
            <a:p>
              <a:endParaRPr lang="es-UY" sz="2400" noProof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Shape 4">
              <a:extLst>
                <a:ext uri="{FF2B5EF4-FFF2-40B4-BE49-F238E27FC236}">
                  <a16:creationId xmlns:a16="http://schemas.microsoft.com/office/drawing/2014/main" id="{EDEE1D61-F555-260C-4767-9AA9D7EF3BA9}"/>
                </a:ext>
              </a:extLst>
            </p:cNvPr>
            <p:cNvSpPr/>
            <p:nvPr/>
          </p:nvSpPr>
          <p:spPr>
            <a:xfrm flipV="1">
              <a:off x="1188720" y="3200400"/>
              <a:ext cx="4389120" cy="1188720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ln/>
          </p:spPr>
          <p:txBody>
            <a:bodyPr/>
            <a:lstStyle/>
            <a:p>
              <a:endParaRPr lang="es-UY" noProof="0"/>
            </a:p>
          </p:txBody>
        </p:sp>
        <p:sp>
          <p:nvSpPr>
            <p:cNvPr id="24" name="Shape 6">
              <a:extLst>
                <a:ext uri="{FF2B5EF4-FFF2-40B4-BE49-F238E27FC236}">
                  <a16:creationId xmlns:a16="http://schemas.microsoft.com/office/drawing/2014/main" id="{EE49483F-061F-4EC1-3836-DE9C1B63118A}"/>
                </a:ext>
              </a:extLst>
            </p:cNvPr>
            <p:cNvSpPr/>
            <p:nvPr/>
          </p:nvSpPr>
          <p:spPr>
            <a:xfrm flipV="1">
              <a:off x="457200" y="4572000"/>
              <a:ext cx="5852160" cy="1188720"/>
            </a:xfrm>
            <a:prstGeom prst="trapezoid">
              <a:avLst/>
            </a:prstGeom>
            <a:solidFill>
              <a:srgbClr val="F0983D"/>
            </a:solidFill>
            <a:ln/>
          </p:spPr>
          <p:txBody>
            <a:bodyPr/>
            <a:lstStyle/>
            <a:p>
              <a:endParaRPr lang="es-UY" noProof="0"/>
            </a:p>
          </p:txBody>
        </p:sp>
      </p:grpSp>
      <p:sp>
        <p:nvSpPr>
          <p:cNvPr id="3" name="Text 11">
            <a:extLst>
              <a:ext uri="{FF2B5EF4-FFF2-40B4-BE49-F238E27FC236}">
                <a16:creationId xmlns:a16="http://schemas.microsoft.com/office/drawing/2014/main" id="{5C8286F3-DCC9-0D12-9ADE-2C9F6B3C3DDF}"/>
              </a:ext>
            </a:extLst>
          </p:cNvPr>
          <p:cNvSpPr/>
          <p:nvPr/>
        </p:nvSpPr>
        <p:spPr>
          <a:xfrm>
            <a:off x="502919" y="5469255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s-UY" sz="1600" b="1" noProof="0">
                <a:solidFill>
                  <a:srgbClr val="B854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Organismos </a:t>
            </a:r>
            <a:r>
              <a:rPr lang="es-UY" sz="1600" b="1" noProof="0" dirty="0">
                <a:solidFill>
                  <a:srgbClr val="B85400"/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tales como Uruguay Innova y Secretaría Nacional de Ciencia y Valorización del Conocimiento (SENCI) operan actualmente para disminuir estas brechas.</a:t>
            </a:r>
            <a:endParaRPr lang="es-UY" sz="16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517d0f5-20a9-4a6a-b857-0777a6b17787" xsi:nil="true"/>
    <lcf76f155ced4ddcb4097134ff3c332f xmlns="1ecbbe29-96cf-4fcb-b744-31249a207c2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C500BC70530E43BB445F6DD9DD238A" ma:contentTypeVersion="13" ma:contentTypeDescription="Create a new document." ma:contentTypeScope="" ma:versionID="bfafa071a42f4aff3d128672a9dc0941">
  <xsd:schema xmlns:xsd="http://www.w3.org/2001/XMLSchema" xmlns:xs="http://www.w3.org/2001/XMLSchema" xmlns:p="http://schemas.microsoft.com/office/2006/metadata/properties" xmlns:ns2="1ecbbe29-96cf-4fcb-b744-31249a207c20" xmlns:ns3="e517d0f5-20a9-4a6a-b857-0777a6b17787" targetNamespace="http://schemas.microsoft.com/office/2006/metadata/properties" ma:root="true" ma:fieldsID="239a379d95f692411b94e497c1a0c313" ns2:_="" ns3:_="">
    <xsd:import namespace="1ecbbe29-96cf-4fcb-b744-31249a207c20"/>
    <xsd:import namespace="e517d0f5-20a9-4a6a-b857-0777a6b177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cbbe29-96cf-4fcb-b744-31249a207c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7bde53e-b0a2-4e98-8550-8a152603f3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17d0f5-20a9-4a6a-b857-0777a6b1778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7310d9a-8556-4760-beda-f456f8f900f8}" ma:internalName="TaxCatchAll" ma:showField="CatchAllData" ma:web="e517d0f5-20a9-4a6a-b857-0777a6b177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701B82A-1335-480F-98EF-39985019E90C}">
  <ds:schemaRefs>
    <ds:schemaRef ds:uri="http://purl.org/dc/dcmitype/"/>
    <ds:schemaRef ds:uri="1ecbbe29-96cf-4fcb-b744-31249a207c20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e517d0f5-20a9-4a6a-b857-0777a6b1778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3D91F5E-4559-4337-952F-4B0808AC722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A7A76DC-41D9-4D62-A588-8B9EC1110A56}">
  <ds:schemaRefs>
    <ds:schemaRef ds:uri="1ecbbe29-96cf-4fcb-b744-31249a207c20"/>
    <ds:schemaRef ds:uri="e517d0f5-20a9-4a6a-b857-0777a6b1778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2399</Words>
  <Application>Microsoft Office PowerPoint</Application>
  <PresentationFormat>Panorámica</PresentationFormat>
  <Paragraphs>295</Paragraphs>
  <Slides>18</Slides>
  <Notes>18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6" baseType="lpstr">
      <vt:lpstr>Aptos</vt:lpstr>
      <vt:lpstr>Arial</vt:lpstr>
      <vt:lpstr>Calibri</vt:lpstr>
      <vt:lpstr>Calibri Light</vt:lpstr>
      <vt:lpstr>Cambria</vt:lpstr>
      <vt:lpstr>Georgia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Fabrizio Solia</cp:lastModifiedBy>
  <cp:revision>3</cp:revision>
  <dcterms:created xsi:type="dcterms:W3CDTF">2026-07-16T18:20:03Z</dcterms:created>
  <dcterms:modified xsi:type="dcterms:W3CDTF">2026-07-23T11:31:42Z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0x01010053C500BC70530E43BB445F6DD9DD238A</vt:lpwstr>
  </property>
  <property fmtid="{D5CDD505-2E9C-101B-9397-08002B2CF9AE}" pid="3" name="MediaServiceImageTags">
    <vt:lpwstr/>
  </property>
</Properties>
</file>